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9"/>
  </p:notesMasterIdLst>
  <p:sldIdLst>
    <p:sldId id="261" r:id="rId2"/>
    <p:sldId id="263" r:id="rId3"/>
    <p:sldId id="274" r:id="rId4"/>
    <p:sldId id="302" r:id="rId5"/>
    <p:sldId id="303" r:id="rId6"/>
    <p:sldId id="304" r:id="rId7"/>
    <p:sldId id="265" r:id="rId8"/>
  </p:sldIdLst>
  <p:sldSz cx="9144000" cy="5143500" type="screen16x9"/>
  <p:notesSz cx="6858000" cy="9144000"/>
  <p:embeddedFontLst>
    <p:embeddedFont>
      <p:font typeface="MS Gothic" panose="020B0609070205080204" pitchFamily="49" charset="-128"/>
      <p:regular r:id="rId10"/>
    </p:embeddedFont>
    <p:embeddedFont>
      <p:font typeface="Montserrat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E7AE8A8-6C6E-4CA8-906A-D0B04BB1CF62}">
  <a:tblStyle styleId="{EE7AE8A8-6C6E-4CA8-906A-D0B04BB1CF6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98764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atientengagementhit.com/news/opennotes-patient-feedback-tools-improve-patient-safety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63daf6a34a_3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63daf6a34a_3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2099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63daf6a34a_3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63daf6a34a_3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baseline="0" dirty="0" smtClean="0"/>
              <a:t>Patient-centered care is a critical component in the modern day and has immense gains, especially with the right input from the patients (Fix et al., 2018).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 smtClean="0"/>
              <a:t>Practitioners despite their experiences derive lots</a:t>
            </a:r>
            <a:r>
              <a:rPr lang="en-US" baseline="0" dirty="0" smtClean="0"/>
              <a:t> of insights from patients and the latter should be considered as experts in the way they feel.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baseline="0" dirty="0" smtClean="0"/>
              <a:t>It is crucial for in-depth and continuous patient engagement to ensure that patient-centered goals in practice are fully met.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4543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63f76a5452_0_120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63f76a5452_0_120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smtClean="0"/>
              <a:t>In a recent Open Notes study, researchers found that patient access to clinician notes </a:t>
            </a:r>
            <a:r>
              <a:rPr lang="en-US" dirty="0" smtClean="0">
                <a:hlinkClick r:id="rId3"/>
              </a:rPr>
              <a:t>help improve patient safety</a:t>
            </a:r>
            <a:r>
              <a:rPr lang="en-US" dirty="0" smtClean="0"/>
              <a:t> (Heath, 2017).</a:t>
            </a:r>
          </a:p>
          <a:p>
            <a:r>
              <a:rPr lang="en-US" dirty="0" smtClean="0"/>
              <a:t>Researchers introduced a feedback tool to 41 physicians who had already adopted Open Notes. Between August 2014 and August 2015, 6,225 patients had access to the feedback tool.</a:t>
            </a:r>
          </a:p>
          <a:p>
            <a:r>
              <a:rPr lang="en-US" dirty="0" smtClean="0"/>
              <a:t>Forty-four percent of participating patients looked at their clinician notes, and about 8 percent of patients used the feedback tool.</a:t>
            </a:r>
          </a:p>
          <a:p>
            <a:r>
              <a:rPr lang="en-US" dirty="0" smtClean="0"/>
              <a:t>Patients are eager to help their health care teams ‘get it right’ and it would only occur if proper data sharing</a:t>
            </a:r>
            <a:r>
              <a:rPr lang="en-US" baseline="0" dirty="0" smtClean="0"/>
              <a:t> is undertaken. </a:t>
            </a:r>
            <a:endParaRPr lang="en-U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58795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63daf6a34a_3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63daf6a34a_3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smtClean="0"/>
              <a:t>This</a:t>
            </a:r>
            <a:r>
              <a:rPr lang="en-US" baseline="0" dirty="0" smtClean="0"/>
              <a:t> proposed change is a simple and easy to execute change that offer immense value on the quality of treatment.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6579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63daf6a34a_3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63daf6a34a_3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smtClean="0"/>
              <a:t>Communicating</a:t>
            </a:r>
            <a:r>
              <a:rPr lang="en-US" baseline="0" dirty="0" smtClean="0"/>
              <a:t> change in health care institution is crucial and it should aim at getting everyone on board (Vermer et al., 2015).</a:t>
            </a:r>
          </a:p>
          <a:p>
            <a:r>
              <a:rPr lang="en-US" baseline="0" dirty="0" smtClean="0"/>
              <a:t>The communication process included gathering feedback and deliberating on it to further streamline the change process. </a:t>
            </a:r>
          </a:p>
          <a:p>
            <a:r>
              <a:rPr lang="en-US" baseline="0" dirty="0" smtClean="0"/>
              <a:t>Effective communication increases a likelihood for smooth implementation of the change.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3134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63daf6a34a_3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63daf6a34a_3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smtClean="0"/>
              <a:t>It</a:t>
            </a:r>
            <a:r>
              <a:rPr lang="en-US" baseline="0" dirty="0" smtClean="0"/>
              <a:t> is important to emphasize that adverse effects and risks to this proposed change will be minimal and the change will improve the quality of practice.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4518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7071717861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7071717861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7718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895163" y="1690704"/>
            <a:ext cx="3247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95163" y="3108204"/>
            <a:ext cx="3247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1641413" y="1367754"/>
            <a:ext cx="1754700" cy="6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 hasCustomPrompt="1"/>
          </p:nvPr>
        </p:nvSpPr>
        <p:spPr>
          <a:xfrm>
            <a:off x="2417700" y="1859620"/>
            <a:ext cx="4308600" cy="112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" name="Google Shape;40;p11"/>
          <p:cNvSpPr txBox="1">
            <a:spLocks noGrp="1"/>
          </p:cNvSpPr>
          <p:nvPr>
            <p:ph type="subTitle" idx="1"/>
          </p:nvPr>
        </p:nvSpPr>
        <p:spPr>
          <a:xfrm>
            <a:off x="2799450" y="3211100"/>
            <a:ext cx="3545100" cy="6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title" idx="2"/>
          </p:nvPr>
        </p:nvSpPr>
        <p:spPr>
          <a:xfrm>
            <a:off x="818250" y="459775"/>
            <a:ext cx="750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_AND_BODY_1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818250" y="459775"/>
            <a:ext cx="750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title" idx="2"/>
          </p:nvPr>
        </p:nvSpPr>
        <p:spPr>
          <a:xfrm>
            <a:off x="1277050" y="3033233"/>
            <a:ext cx="187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ubTitle" idx="1"/>
          </p:nvPr>
        </p:nvSpPr>
        <p:spPr>
          <a:xfrm>
            <a:off x="1277050" y="3365450"/>
            <a:ext cx="18753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title" idx="3"/>
          </p:nvPr>
        </p:nvSpPr>
        <p:spPr>
          <a:xfrm>
            <a:off x="3634348" y="3033233"/>
            <a:ext cx="187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4"/>
          </p:nvPr>
        </p:nvSpPr>
        <p:spPr>
          <a:xfrm>
            <a:off x="3634348" y="3365450"/>
            <a:ext cx="18753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title" idx="5"/>
          </p:nvPr>
        </p:nvSpPr>
        <p:spPr>
          <a:xfrm>
            <a:off x="5991647" y="3033233"/>
            <a:ext cx="187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ubTitle" idx="6"/>
          </p:nvPr>
        </p:nvSpPr>
        <p:spPr>
          <a:xfrm>
            <a:off x="5991647" y="3365450"/>
            <a:ext cx="18753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3">
  <p:cSld name="SECTION_TITLE_AND_DESCRIPTION_1_2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895163" y="1690704"/>
            <a:ext cx="3247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ubTitle" idx="1"/>
          </p:nvPr>
        </p:nvSpPr>
        <p:spPr>
          <a:xfrm>
            <a:off x="895163" y="3108204"/>
            <a:ext cx="3247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title" idx="2" hasCustomPrompt="1"/>
          </p:nvPr>
        </p:nvSpPr>
        <p:spPr>
          <a:xfrm>
            <a:off x="1641413" y="1367754"/>
            <a:ext cx="1754700" cy="6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" name="Google Shape;100;p20"/>
          <p:cNvSpPr/>
          <p:nvPr/>
        </p:nvSpPr>
        <p:spPr>
          <a:xfrm>
            <a:off x="6524625" y="0"/>
            <a:ext cx="26193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TITLE_AND_BODY_1_1_1_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FEFE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"/>
              <a:buNone/>
              <a:defRPr sz="2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Montserrat"/>
              <a:buChar char="●"/>
              <a:defRPr sz="18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○"/>
              <a:defRPr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■"/>
              <a:defRPr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●"/>
              <a:defRPr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○"/>
              <a:defRPr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■"/>
              <a:defRPr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●"/>
              <a:defRPr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○"/>
              <a:defRPr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ontserrat"/>
              <a:buChar char="■"/>
              <a:defRPr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62" r:id="rId4"/>
    <p:sldLayoutId id="2147483666" r:id="rId5"/>
    <p:sldLayoutId id="2147483671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hex.1261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11/ijcp.12686" TargetMode="External"/><Relationship Id="rId5" Type="http://schemas.openxmlformats.org/officeDocument/2006/relationships/hyperlink" Target="https://doi.org/10.5812/ircmj.12454" TargetMode="External"/><Relationship Id="rId4" Type="http://schemas.openxmlformats.org/officeDocument/2006/relationships/hyperlink" Target="https://patientengagementhit.com/news/5-patient-centered-strategies-to-improve-patient-safe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3"/>
          <p:cNvPicPr preferRelativeResize="0"/>
          <p:nvPr/>
        </p:nvPicPr>
        <p:blipFill rotWithShape="1">
          <a:blip r:embed="rId3">
            <a:alphaModFix/>
          </a:blip>
          <a:srcRect l="12164" r="29212"/>
          <a:stretch/>
        </p:blipFill>
        <p:spPr>
          <a:xfrm>
            <a:off x="4626258" y="0"/>
            <a:ext cx="4517745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3"/>
          <p:cNvSpPr/>
          <p:nvPr/>
        </p:nvSpPr>
        <p:spPr>
          <a:xfrm>
            <a:off x="0" y="865800"/>
            <a:ext cx="5014500" cy="341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33"/>
          <p:cNvSpPr txBox="1">
            <a:spLocks noGrp="1"/>
          </p:cNvSpPr>
          <p:nvPr>
            <p:ph type="title"/>
          </p:nvPr>
        </p:nvSpPr>
        <p:spPr>
          <a:xfrm>
            <a:off x="0" y="1193004"/>
            <a:ext cx="50145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2400" dirty="0">
                <a:solidFill>
                  <a:schemeClr val="lt1"/>
                </a:solidFill>
              </a:rPr>
              <a:t>CHANGE </a:t>
            </a:r>
            <a:r>
              <a:rPr lang="en-US" sz="2400" dirty="0" smtClean="0">
                <a:solidFill>
                  <a:schemeClr val="lt1"/>
                </a:solidFill>
              </a:rPr>
              <a:t>IMPLEMENTATION </a:t>
            </a:r>
            <a:br>
              <a:rPr lang="en-US" sz="2400" dirty="0" smtClean="0">
                <a:solidFill>
                  <a:schemeClr val="lt1"/>
                </a:solidFill>
              </a:rPr>
            </a:br>
            <a:r>
              <a:rPr lang="en-US" sz="2400" dirty="0" smtClean="0">
                <a:solidFill>
                  <a:schemeClr val="lt1"/>
                </a:solidFill>
              </a:rPr>
              <a:t>&amp; MANAGEMENT </a:t>
            </a:r>
            <a:r>
              <a:rPr lang="en-US" sz="2400" dirty="0">
                <a:solidFill>
                  <a:schemeClr val="lt1"/>
                </a:solidFill>
              </a:rPr>
              <a:t>PLAN</a:t>
            </a: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194" name="Google Shape;194;p33"/>
          <p:cNvSpPr txBox="1">
            <a:spLocks noGrp="1"/>
          </p:cNvSpPr>
          <p:nvPr>
            <p:ph type="subTitle" idx="1"/>
          </p:nvPr>
        </p:nvSpPr>
        <p:spPr>
          <a:xfrm>
            <a:off x="689529" y="3002508"/>
            <a:ext cx="3247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Patient’s Access to EHR Data for improved Patient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Safety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cxnSp>
        <p:nvCxnSpPr>
          <p:cNvPr id="8" name="Google Shape;179;p31"/>
          <p:cNvCxnSpPr/>
          <p:nvPr/>
        </p:nvCxnSpPr>
        <p:spPr>
          <a:xfrm>
            <a:off x="128736" y="2701968"/>
            <a:ext cx="4595664" cy="3069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77;p31"/>
          <p:cNvSpPr txBox="1">
            <a:spLocks/>
          </p:cNvSpPr>
          <p:nvPr/>
        </p:nvSpPr>
        <p:spPr>
          <a:xfrm>
            <a:off x="233083" y="4270271"/>
            <a:ext cx="5360894" cy="655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600"/>
              </a:spcAft>
              <a:buFont typeface="Montserrat"/>
              <a:buNone/>
            </a:pPr>
            <a:r>
              <a:rPr lang="en-US" sz="900" dirty="0" smtClean="0"/>
              <a:t>Name of Author:</a:t>
            </a:r>
          </a:p>
          <a:p>
            <a:pPr marL="0" indent="0">
              <a:lnSpc>
                <a:spcPct val="100000"/>
              </a:lnSpc>
              <a:spcAft>
                <a:spcPts val="1600"/>
              </a:spcAft>
              <a:buFont typeface="Montserrat"/>
              <a:buNone/>
            </a:pPr>
            <a:r>
              <a:rPr lang="en-US" sz="900" dirty="0" smtClean="0"/>
              <a:t>Institution:</a:t>
            </a:r>
          </a:p>
          <a:p>
            <a:pPr marL="0" indent="0">
              <a:lnSpc>
                <a:spcPct val="100000"/>
              </a:lnSpc>
              <a:spcAft>
                <a:spcPts val="1600"/>
              </a:spcAft>
              <a:buFont typeface="Montserrat"/>
              <a:buNone/>
            </a:pPr>
            <a:r>
              <a:rPr lang="en-US" sz="900" dirty="0" smtClean="0"/>
              <a:t>Date: 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>
            <a:spLocks noGrp="1"/>
          </p:cNvSpPr>
          <p:nvPr>
            <p:ph type="title"/>
          </p:nvPr>
        </p:nvSpPr>
        <p:spPr>
          <a:xfrm>
            <a:off x="818250" y="459775"/>
            <a:ext cx="750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Executive Summary</a:t>
            </a:r>
            <a:endParaRPr dirty="0"/>
          </a:p>
        </p:txBody>
      </p:sp>
      <p:sp>
        <p:nvSpPr>
          <p:cNvPr id="211" name="Google Shape;211;p35"/>
          <p:cNvSpPr txBox="1">
            <a:spLocks noGrp="1"/>
          </p:cNvSpPr>
          <p:nvPr>
            <p:ph type="title" idx="2"/>
          </p:nvPr>
        </p:nvSpPr>
        <p:spPr>
          <a:xfrm>
            <a:off x="3027500" y="1993389"/>
            <a:ext cx="4692156" cy="3953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Low Patient Involvement Levels</a:t>
            </a:r>
            <a:endParaRPr dirty="0"/>
          </a:p>
        </p:txBody>
      </p:sp>
      <p:sp>
        <p:nvSpPr>
          <p:cNvPr id="212" name="Google Shape;212;p35"/>
          <p:cNvSpPr txBox="1">
            <a:spLocks noGrp="1"/>
          </p:cNvSpPr>
          <p:nvPr>
            <p:ph type="subTitle" idx="1"/>
          </p:nvPr>
        </p:nvSpPr>
        <p:spPr>
          <a:xfrm>
            <a:off x="3027500" y="2423555"/>
            <a:ext cx="5298250" cy="20139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In the organization, the patient-practitioner levels are low. There is inadequate information sharing between the carers and the patients/family members. All the documentation about a patient’s history, ailment and medication are treated as staff-only information. In this regard, the patient inputs to the course of treatment are minimal while practitioners act as the all-knowing professionals. Therefore, the concept of patient-care has not been keenly explored. </a:t>
            </a:r>
            <a:endParaRPr dirty="0"/>
          </a:p>
        </p:txBody>
      </p:sp>
      <p:cxnSp>
        <p:nvCxnSpPr>
          <p:cNvPr id="217" name="Google Shape;217;p35"/>
          <p:cNvCxnSpPr/>
          <p:nvPr/>
        </p:nvCxnSpPr>
        <p:spPr>
          <a:xfrm>
            <a:off x="916600" y="962050"/>
            <a:ext cx="33792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9" name="Google Shape;219;p35"/>
          <p:cNvSpPr/>
          <p:nvPr/>
        </p:nvSpPr>
        <p:spPr>
          <a:xfrm>
            <a:off x="2063166" y="2319989"/>
            <a:ext cx="23726" cy="20303"/>
          </a:xfrm>
          <a:custGeom>
            <a:avLst/>
            <a:gdLst/>
            <a:ahLst/>
            <a:cxnLst/>
            <a:rect l="l" t="t" r="r" b="b"/>
            <a:pathLst>
              <a:path w="908" h="777" extrusionOk="0">
                <a:moveTo>
                  <a:pt x="519" y="0"/>
                </a:moveTo>
                <a:cubicBezTo>
                  <a:pt x="173" y="0"/>
                  <a:pt x="0" y="418"/>
                  <a:pt x="244" y="662"/>
                </a:cubicBezTo>
                <a:cubicBezTo>
                  <a:pt x="323" y="741"/>
                  <a:pt x="421" y="777"/>
                  <a:pt x="516" y="777"/>
                </a:cubicBezTo>
                <a:cubicBezTo>
                  <a:pt x="716" y="777"/>
                  <a:pt x="907" y="622"/>
                  <a:pt x="908" y="388"/>
                </a:cubicBezTo>
                <a:cubicBezTo>
                  <a:pt x="908" y="174"/>
                  <a:pt x="733" y="0"/>
                  <a:pt x="51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5" name="Google Shape;881;p54"/>
          <p:cNvGrpSpPr/>
          <p:nvPr/>
        </p:nvGrpSpPr>
        <p:grpSpPr>
          <a:xfrm>
            <a:off x="2163800" y="2018919"/>
            <a:ext cx="351419" cy="473450"/>
            <a:chOff x="5877850" y="6553725"/>
            <a:chExt cx="368750" cy="496800"/>
          </a:xfrm>
        </p:grpSpPr>
        <p:sp>
          <p:nvSpPr>
            <p:cNvPr id="36" name="Google Shape;882;p54"/>
            <p:cNvSpPr/>
            <p:nvPr/>
          </p:nvSpPr>
          <p:spPr>
            <a:xfrm>
              <a:off x="5971600" y="6870050"/>
              <a:ext cx="22700" cy="19450"/>
            </a:xfrm>
            <a:custGeom>
              <a:avLst/>
              <a:gdLst/>
              <a:ahLst/>
              <a:cxnLst/>
              <a:rect l="l" t="t" r="r" b="b"/>
              <a:pathLst>
                <a:path w="908" h="778" extrusionOk="0">
                  <a:moveTo>
                    <a:pt x="520" y="0"/>
                  </a:moveTo>
                  <a:cubicBezTo>
                    <a:pt x="173" y="0"/>
                    <a:pt x="0" y="418"/>
                    <a:pt x="246" y="663"/>
                  </a:cubicBezTo>
                  <a:cubicBezTo>
                    <a:pt x="325" y="742"/>
                    <a:pt x="422" y="777"/>
                    <a:pt x="517" y="777"/>
                  </a:cubicBezTo>
                  <a:cubicBezTo>
                    <a:pt x="717" y="777"/>
                    <a:pt x="908" y="622"/>
                    <a:pt x="908" y="388"/>
                  </a:cubicBezTo>
                  <a:cubicBezTo>
                    <a:pt x="908" y="174"/>
                    <a:pt x="734" y="0"/>
                    <a:pt x="5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883;p54"/>
            <p:cNvSpPr/>
            <p:nvPr/>
          </p:nvSpPr>
          <p:spPr>
            <a:xfrm>
              <a:off x="5877850" y="6553725"/>
              <a:ext cx="368750" cy="496800"/>
            </a:xfrm>
            <a:custGeom>
              <a:avLst/>
              <a:gdLst/>
              <a:ahLst/>
              <a:cxnLst/>
              <a:rect l="l" t="t" r="r" b="b"/>
              <a:pathLst>
                <a:path w="14750" h="19872" extrusionOk="0">
                  <a:moveTo>
                    <a:pt x="7374" y="790"/>
                  </a:moveTo>
                  <a:cubicBezTo>
                    <a:pt x="8012" y="790"/>
                    <a:pt x="8532" y="1303"/>
                    <a:pt x="8540" y="1941"/>
                  </a:cubicBezTo>
                  <a:cubicBezTo>
                    <a:pt x="8540" y="2155"/>
                    <a:pt x="8713" y="2330"/>
                    <a:pt x="8927" y="2330"/>
                  </a:cubicBezTo>
                  <a:lnTo>
                    <a:pt x="10091" y="2330"/>
                  </a:lnTo>
                  <a:lnTo>
                    <a:pt x="10091" y="3106"/>
                  </a:lnTo>
                  <a:lnTo>
                    <a:pt x="4658" y="3106"/>
                  </a:lnTo>
                  <a:lnTo>
                    <a:pt x="4658" y="2330"/>
                  </a:lnTo>
                  <a:lnTo>
                    <a:pt x="5823" y="2330"/>
                  </a:lnTo>
                  <a:cubicBezTo>
                    <a:pt x="6037" y="2330"/>
                    <a:pt x="6210" y="2155"/>
                    <a:pt x="6210" y="1941"/>
                  </a:cubicBezTo>
                  <a:cubicBezTo>
                    <a:pt x="6218" y="1303"/>
                    <a:pt x="6736" y="790"/>
                    <a:pt x="7374" y="790"/>
                  </a:cubicBezTo>
                  <a:close/>
                  <a:moveTo>
                    <a:pt x="12420" y="3881"/>
                  </a:moveTo>
                  <a:lnTo>
                    <a:pt x="12420" y="17543"/>
                  </a:lnTo>
                  <a:lnTo>
                    <a:pt x="2330" y="17543"/>
                  </a:lnTo>
                  <a:lnTo>
                    <a:pt x="2330" y="3881"/>
                  </a:lnTo>
                  <a:close/>
                  <a:moveTo>
                    <a:pt x="13584" y="2330"/>
                  </a:moveTo>
                  <a:cubicBezTo>
                    <a:pt x="13798" y="2330"/>
                    <a:pt x="13972" y="2503"/>
                    <a:pt x="13972" y="2717"/>
                  </a:cubicBezTo>
                  <a:lnTo>
                    <a:pt x="13973" y="18708"/>
                  </a:lnTo>
                  <a:cubicBezTo>
                    <a:pt x="13973" y="18922"/>
                    <a:pt x="13798" y="19096"/>
                    <a:pt x="13584" y="19096"/>
                  </a:cubicBezTo>
                  <a:lnTo>
                    <a:pt x="1165" y="19096"/>
                  </a:lnTo>
                  <a:cubicBezTo>
                    <a:pt x="950" y="19096"/>
                    <a:pt x="777" y="18922"/>
                    <a:pt x="777" y="18708"/>
                  </a:cubicBezTo>
                  <a:lnTo>
                    <a:pt x="777" y="2717"/>
                  </a:lnTo>
                  <a:cubicBezTo>
                    <a:pt x="777" y="2503"/>
                    <a:pt x="950" y="2330"/>
                    <a:pt x="1165" y="2330"/>
                  </a:cubicBezTo>
                  <a:lnTo>
                    <a:pt x="3881" y="2330"/>
                  </a:lnTo>
                  <a:lnTo>
                    <a:pt x="3881" y="3106"/>
                  </a:lnTo>
                  <a:lnTo>
                    <a:pt x="1941" y="3106"/>
                  </a:lnTo>
                  <a:cubicBezTo>
                    <a:pt x="1727" y="3106"/>
                    <a:pt x="1552" y="3279"/>
                    <a:pt x="1552" y="3494"/>
                  </a:cubicBezTo>
                  <a:lnTo>
                    <a:pt x="1552" y="17932"/>
                  </a:lnTo>
                  <a:cubicBezTo>
                    <a:pt x="1552" y="18146"/>
                    <a:pt x="1727" y="18319"/>
                    <a:pt x="1941" y="18320"/>
                  </a:cubicBezTo>
                  <a:lnTo>
                    <a:pt x="12808" y="18320"/>
                  </a:lnTo>
                  <a:cubicBezTo>
                    <a:pt x="13022" y="18320"/>
                    <a:pt x="13197" y="18146"/>
                    <a:pt x="13197" y="17932"/>
                  </a:cubicBezTo>
                  <a:lnTo>
                    <a:pt x="13197" y="3494"/>
                  </a:lnTo>
                  <a:cubicBezTo>
                    <a:pt x="13197" y="3279"/>
                    <a:pt x="13022" y="3106"/>
                    <a:pt x="12808" y="3106"/>
                  </a:cubicBezTo>
                  <a:lnTo>
                    <a:pt x="10867" y="3106"/>
                  </a:lnTo>
                  <a:lnTo>
                    <a:pt x="10867" y="2330"/>
                  </a:lnTo>
                  <a:close/>
                  <a:moveTo>
                    <a:pt x="7376" y="0"/>
                  </a:moveTo>
                  <a:cubicBezTo>
                    <a:pt x="6438" y="0"/>
                    <a:pt x="5654" y="669"/>
                    <a:pt x="5474" y="1553"/>
                  </a:cubicBezTo>
                  <a:lnTo>
                    <a:pt x="1166" y="1553"/>
                  </a:lnTo>
                  <a:cubicBezTo>
                    <a:pt x="523" y="1553"/>
                    <a:pt x="2" y="2074"/>
                    <a:pt x="1" y="2717"/>
                  </a:cubicBezTo>
                  <a:lnTo>
                    <a:pt x="1" y="18708"/>
                  </a:lnTo>
                  <a:cubicBezTo>
                    <a:pt x="2" y="19351"/>
                    <a:pt x="523" y="19872"/>
                    <a:pt x="1166" y="19872"/>
                  </a:cubicBezTo>
                  <a:lnTo>
                    <a:pt x="13585" y="19872"/>
                  </a:lnTo>
                  <a:cubicBezTo>
                    <a:pt x="14228" y="19872"/>
                    <a:pt x="14749" y="19351"/>
                    <a:pt x="14749" y="18708"/>
                  </a:cubicBezTo>
                  <a:lnTo>
                    <a:pt x="14749" y="2717"/>
                  </a:lnTo>
                  <a:cubicBezTo>
                    <a:pt x="14749" y="2074"/>
                    <a:pt x="14228" y="1553"/>
                    <a:pt x="13585" y="1553"/>
                  </a:cubicBezTo>
                  <a:lnTo>
                    <a:pt x="9277" y="1553"/>
                  </a:lnTo>
                  <a:cubicBezTo>
                    <a:pt x="9091" y="650"/>
                    <a:pt x="8298" y="2"/>
                    <a:pt x="73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884;p54"/>
            <p:cNvSpPr/>
            <p:nvPr/>
          </p:nvSpPr>
          <p:spPr>
            <a:xfrm>
              <a:off x="5974725" y="6928250"/>
              <a:ext cx="174675" cy="19425"/>
            </a:xfrm>
            <a:custGeom>
              <a:avLst/>
              <a:gdLst/>
              <a:ahLst/>
              <a:cxnLst/>
              <a:rect l="l" t="t" r="r" b="b"/>
              <a:pathLst>
                <a:path w="6987" h="777" extrusionOk="0">
                  <a:moveTo>
                    <a:pt x="389" y="0"/>
                  </a:moveTo>
                  <a:cubicBezTo>
                    <a:pt x="175" y="0"/>
                    <a:pt x="0" y="174"/>
                    <a:pt x="0" y="389"/>
                  </a:cubicBezTo>
                  <a:cubicBezTo>
                    <a:pt x="0" y="603"/>
                    <a:pt x="174" y="777"/>
                    <a:pt x="386" y="777"/>
                  </a:cubicBezTo>
                  <a:cubicBezTo>
                    <a:pt x="389" y="777"/>
                    <a:pt x="392" y="777"/>
                    <a:pt x="395" y="777"/>
                  </a:cubicBezTo>
                  <a:lnTo>
                    <a:pt x="6606" y="777"/>
                  </a:lnTo>
                  <a:cubicBezTo>
                    <a:pt x="6817" y="773"/>
                    <a:pt x="6986" y="600"/>
                    <a:pt x="6986" y="389"/>
                  </a:cubicBezTo>
                  <a:cubicBezTo>
                    <a:pt x="6986" y="177"/>
                    <a:pt x="6817" y="5"/>
                    <a:pt x="6606" y="0"/>
                  </a:cubicBezTo>
                  <a:lnTo>
                    <a:pt x="395" y="0"/>
                  </a:lnTo>
                  <a:cubicBezTo>
                    <a:pt x="393" y="0"/>
                    <a:pt x="391" y="0"/>
                    <a:pt x="3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885;p54"/>
            <p:cNvSpPr/>
            <p:nvPr/>
          </p:nvSpPr>
          <p:spPr>
            <a:xfrm>
              <a:off x="6013500" y="6870050"/>
              <a:ext cx="135900" cy="19425"/>
            </a:xfrm>
            <a:custGeom>
              <a:avLst/>
              <a:gdLst/>
              <a:ahLst/>
              <a:cxnLst/>
              <a:rect l="l" t="t" r="r" b="b"/>
              <a:pathLst>
                <a:path w="5436" h="777" extrusionOk="0">
                  <a:moveTo>
                    <a:pt x="388" y="0"/>
                  </a:moveTo>
                  <a:cubicBezTo>
                    <a:pt x="174" y="0"/>
                    <a:pt x="1" y="174"/>
                    <a:pt x="1" y="388"/>
                  </a:cubicBezTo>
                  <a:cubicBezTo>
                    <a:pt x="1" y="604"/>
                    <a:pt x="175" y="777"/>
                    <a:pt x="390" y="777"/>
                  </a:cubicBezTo>
                  <a:cubicBezTo>
                    <a:pt x="392" y="777"/>
                    <a:pt x="395" y="777"/>
                    <a:pt x="397" y="777"/>
                  </a:cubicBezTo>
                  <a:lnTo>
                    <a:pt x="5055" y="777"/>
                  </a:lnTo>
                  <a:cubicBezTo>
                    <a:pt x="5266" y="772"/>
                    <a:pt x="5435" y="600"/>
                    <a:pt x="5435" y="388"/>
                  </a:cubicBezTo>
                  <a:cubicBezTo>
                    <a:pt x="5435" y="177"/>
                    <a:pt x="5266" y="4"/>
                    <a:pt x="5055" y="0"/>
                  </a:cubicBezTo>
                  <a:lnTo>
                    <a:pt x="397" y="0"/>
                  </a:lnTo>
                  <a:cubicBezTo>
                    <a:pt x="394" y="0"/>
                    <a:pt x="391" y="0"/>
                    <a:pt x="3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886;p54"/>
            <p:cNvSpPr/>
            <p:nvPr/>
          </p:nvSpPr>
          <p:spPr>
            <a:xfrm>
              <a:off x="5994275" y="6695400"/>
              <a:ext cx="135875" cy="135850"/>
            </a:xfrm>
            <a:custGeom>
              <a:avLst/>
              <a:gdLst/>
              <a:ahLst/>
              <a:cxnLst/>
              <a:rect l="l" t="t" r="r" b="b"/>
              <a:pathLst>
                <a:path w="5435" h="5434" extrusionOk="0">
                  <a:moveTo>
                    <a:pt x="2678" y="776"/>
                  </a:moveTo>
                  <a:cubicBezTo>
                    <a:pt x="2691" y="776"/>
                    <a:pt x="2704" y="776"/>
                    <a:pt x="2717" y="777"/>
                  </a:cubicBezTo>
                  <a:cubicBezTo>
                    <a:pt x="3787" y="777"/>
                    <a:pt x="4659" y="1647"/>
                    <a:pt x="4659" y="2717"/>
                  </a:cubicBezTo>
                  <a:cubicBezTo>
                    <a:pt x="4659" y="3788"/>
                    <a:pt x="3787" y="4659"/>
                    <a:pt x="2717" y="4659"/>
                  </a:cubicBezTo>
                  <a:lnTo>
                    <a:pt x="2717" y="4657"/>
                  </a:lnTo>
                  <a:cubicBezTo>
                    <a:pt x="2704" y="4658"/>
                    <a:pt x="2691" y="4658"/>
                    <a:pt x="2678" y="4658"/>
                  </a:cubicBezTo>
                  <a:cubicBezTo>
                    <a:pt x="1609" y="4658"/>
                    <a:pt x="739" y="3791"/>
                    <a:pt x="739" y="2717"/>
                  </a:cubicBezTo>
                  <a:cubicBezTo>
                    <a:pt x="739" y="1643"/>
                    <a:pt x="1609" y="776"/>
                    <a:pt x="2678" y="776"/>
                  </a:cubicBezTo>
                  <a:close/>
                  <a:moveTo>
                    <a:pt x="2717" y="0"/>
                  </a:moveTo>
                  <a:cubicBezTo>
                    <a:pt x="1220" y="0"/>
                    <a:pt x="1" y="1218"/>
                    <a:pt x="1" y="2717"/>
                  </a:cubicBezTo>
                  <a:cubicBezTo>
                    <a:pt x="1" y="4214"/>
                    <a:pt x="1220" y="5434"/>
                    <a:pt x="2717" y="5434"/>
                  </a:cubicBezTo>
                  <a:cubicBezTo>
                    <a:pt x="4216" y="5434"/>
                    <a:pt x="5434" y="4214"/>
                    <a:pt x="5434" y="2717"/>
                  </a:cubicBezTo>
                  <a:cubicBezTo>
                    <a:pt x="5434" y="1218"/>
                    <a:pt x="4216" y="0"/>
                    <a:pt x="27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887;p54"/>
            <p:cNvSpPr/>
            <p:nvPr/>
          </p:nvSpPr>
          <p:spPr>
            <a:xfrm>
              <a:off x="6033275" y="6734375"/>
              <a:ext cx="58250" cy="57875"/>
            </a:xfrm>
            <a:custGeom>
              <a:avLst/>
              <a:gdLst/>
              <a:ahLst/>
              <a:cxnLst/>
              <a:rect l="l" t="t" r="r" b="b"/>
              <a:pathLst>
                <a:path w="2330" h="2315" extrusionOk="0">
                  <a:moveTo>
                    <a:pt x="1157" y="0"/>
                  </a:moveTo>
                  <a:cubicBezTo>
                    <a:pt x="947" y="0"/>
                    <a:pt x="773" y="170"/>
                    <a:pt x="770" y="382"/>
                  </a:cubicBezTo>
                  <a:lnTo>
                    <a:pt x="770" y="769"/>
                  </a:lnTo>
                  <a:lnTo>
                    <a:pt x="382" y="769"/>
                  </a:lnTo>
                  <a:cubicBezTo>
                    <a:pt x="170" y="773"/>
                    <a:pt x="1" y="946"/>
                    <a:pt x="1" y="1157"/>
                  </a:cubicBezTo>
                  <a:cubicBezTo>
                    <a:pt x="1" y="1369"/>
                    <a:pt x="170" y="1541"/>
                    <a:pt x="382" y="1546"/>
                  </a:cubicBezTo>
                  <a:lnTo>
                    <a:pt x="770" y="1546"/>
                  </a:lnTo>
                  <a:lnTo>
                    <a:pt x="770" y="1933"/>
                  </a:lnTo>
                  <a:cubicBezTo>
                    <a:pt x="773" y="2145"/>
                    <a:pt x="947" y="2315"/>
                    <a:pt x="1157" y="2315"/>
                  </a:cubicBezTo>
                  <a:cubicBezTo>
                    <a:pt x="1369" y="2315"/>
                    <a:pt x="1541" y="2145"/>
                    <a:pt x="1546" y="1933"/>
                  </a:cubicBezTo>
                  <a:lnTo>
                    <a:pt x="1546" y="1546"/>
                  </a:lnTo>
                  <a:lnTo>
                    <a:pt x="1934" y="1546"/>
                  </a:lnTo>
                  <a:cubicBezTo>
                    <a:pt x="1936" y="1546"/>
                    <a:pt x="1938" y="1546"/>
                    <a:pt x="1940" y="1546"/>
                  </a:cubicBezTo>
                  <a:cubicBezTo>
                    <a:pt x="2155" y="1546"/>
                    <a:pt x="2330" y="1373"/>
                    <a:pt x="2330" y="1157"/>
                  </a:cubicBezTo>
                  <a:cubicBezTo>
                    <a:pt x="2330" y="943"/>
                    <a:pt x="2156" y="769"/>
                    <a:pt x="1942" y="769"/>
                  </a:cubicBezTo>
                  <a:cubicBezTo>
                    <a:pt x="1940" y="769"/>
                    <a:pt x="1937" y="769"/>
                    <a:pt x="1934" y="769"/>
                  </a:cubicBezTo>
                  <a:lnTo>
                    <a:pt x="1546" y="769"/>
                  </a:lnTo>
                  <a:lnTo>
                    <a:pt x="1546" y="382"/>
                  </a:lnTo>
                  <a:cubicBezTo>
                    <a:pt x="1541" y="170"/>
                    <a:pt x="1369" y="0"/>
                    <a:pt x="11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2" name="Google Shape;208;p35"/>
          <p:cNvSpPr/>
          <p:nvPr/>
        </p:nvSpPr>
        <p:spPr>
          <a:xfrm>
            <a:off x="1907660" y="1823794"/>
            <a:ext cx="863700" cy="8637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6"/>
          <p:cNvSpPr txBox="1">
            <a:spLocks noGrp="1"/>
          </p:cNvSpPr>
          <p:nvPr>
            <p:ph type="title"/>
          </p:nvPr>
        </p:nvSpPr>
        <p:spPr>
          <a:xfrm>
            <a:off x="115234" y="582705"/>
            <a:ext cx="4196790" cy="5642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The Proposed Change </a:t>
            </a:r>
            <a:endParaRPr sz="2400" dirty="0"/>
          </a:p>
        </p:txBody>
      </p:sp>
      <p:sp>
        <p:nvSpPr>
          <p:cNvPr id="416" name="Google Shape;416;p46"/>
          <p:cNvSpPr txBox="1">
            <a:spLocks noGrp="1"/>
          </p:cNvSpPr>
          <p:nvPr>
            <p:ph type="subTitle" idx="1"/>
          </p:nvPr>
        </p:nvSpPr>
        <p:spPr>
          <a:xfrm>
            <a:off x="115234" y="1210130"/>
            <a:ext cx="4985684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Allow patients access to EHR 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data and 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clinician 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notes, offering a chance for patient input. </a:t>
            </a:r>
            <a:endParaRPr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18" name="Google Shape;418;p46"/>
          <p:cNvPicPr preferRelativeResize="0"/>
          <p:nvPr/>
        </p:nvPicPr>
        <p:blipFill rotWithShape="1">
          <a:blip r:embed="rId3">
            <a:alphaModFix/>
          </a:blip>
          <a:srcRect l="39202" r="20946"/>
          <a:stretch/>
        </p:blipFill>
        <p:spPr>
          <a:xfrm>
            <a:off x="5398795" y="8859"/>
            <a:ext cx="30716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09;p35"/>
          <p:cNvSpPr txBox="1">
            <a:spLocks noGrp="1"/>
          </p:cNvSpPr>
          <p:nvPr>
            <p:ph type="title"/>
          </p:nvPr>
        </p:nvSpPr>
        <p:spPr>
          <a:xfrm>
            <a:off x="181756" y="2158880"/>
            <a:ext cx="442610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/>
              <a:t>Justification for Change</a:t>
            </a:r>
            <a:endParaRPr sz="2000" dirty="0"/>
          </a:p>
        </p:txBody>
      </p:sp>
      <p:sp>
        <p:nvSpPr>
          <p:cNvPr id="8" name="Google Shape;212;p35"/>
          <p:cNvSpPr txBox="1">
            <a:spLocks/>
          </p:cNvSpPr>
          <p:nvPr/>
        </p:nvSpPr>
        <p:spPr>
          <a:xfrm>
            <a:off x="115234" y="2731580"/>
            <a:ext cx="5283561" cy="2013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71450" indent="-171450" algn="l">
              <a:buFont typeface="MS Gothic" panose="020B0609070205080204" pitchFamily="49" charset="-128"/>
              <a:buChar char="▸"/>
            </a:pPr>
            <a:r>
              <a:rPr lang="en-US" sz="1050" dirty="0" smtClean="0"/>
              <a:t>In the ideal clinical settings, the patient inputs counts a lot in the delivery of high-quality and patient centered care (Vahdat, 2014). </a:t>
            </a:r>
          </a:p>
          <a:p>
            <a:pPr marL="171450" indent="-171450" algn="l">
              <a:buFont typeface="MS Gothic" panose="020B0609070205080204" pitchFamily="49" charset="-128"/>
              <a:buChar char="▸"/>
            </a:pPr>
            <a:endParaRPr lang="en-US" sz="1050" dirty="0" smtClean="0"/>
          </a:p>
          <a:p>
            <a:pPr marL="171450" indent="-171450" algn="l">
              <a:buFont typeface="MS Gothic" panose="020B0609070205080204" pitchFamily="49" charset="-128"/>
              <a:buChar char="▸"/>
            </a:pPr>
            <a:r>
              <a:rPr lang="en-US" sz="1050" b="1" dirty="0" smtClean="0">
                <a:solidFill>
                  <a:schemeClr val="accent6">
                    <a:lumMod val="75000"/>
                  </a:schemeClr>
                </a:solidFill>
              </a:rPr>
              <a:t>Data sharing </a:t>
            </a:r>
            <a:r>
              <a:rPr lang="en-US" sz="1050" dirty="0" smtClean="0"/>
              <a:t>offers the opportunities for patients to understand their conditions and the kind of treatment they are accorded. </a:t>
            </a:r>
          </a:p>
          <a:p>
            <a:pPr marL="171450" indent="-171450" algn="l">
              <a:buFont typeface="MS Gothic" panose="020B0609070205080204" pitchFamily="49" charset="-128"/>
              <a:buChar char="▸"/>
            </a:pPr>
            <a:endParaRPr lang="en-US" sz="1050" dirty="0" smtClean="0"/>
          </a:p>
          <a:p>
            <a:pPr marL="171450" indent="-171450" algn="l">
              <a:buFont typeface="MS Gothic" panose="020B0609070205080204" pitchFamily="49" charset="-128"/>
              <a:buChar char="▸"/>
            </a:pPr>
            <a:r>
              <a:rPr lang="en-US" sz="1050" dirty="0" smtClean="0"/>
              <a:t>When patients can look at their EHR data, they can spot inaccuracies in medication history or prescription errors.</a:t>
            </a:r>
          </a:p>
          <a:p>
            <a:pPr marL="171450" indent="-171450" algn="l">
              <a:buFont typeface="MS Gothic" panose="020B0609070205080204" pitchFamily="49" charset="-128"/>
              <a:buChar char="▸"/>
            </a:pPr>
            <a:endParaRPr lang="en-US" sz="1050" dirty="0" smtClean="0"/>
          </a:p>
          <a:p>
            <a:pPr marL="171450" indent="-171450" algn="l">
              <a:buFont typeface="MS Gothic" panose="020B0609070205080204" pitchFamily="49" charset="-128"/>
              <a:buChar char="▸"/>
            </a:pPr>
            <a:r>
              <a:rPr lang="en-US" sz="1050" dirty="0" smtClean="0"/>
              <a:t>Ultimately, it leads to </a:t>
            </a:r>
            <a:r>
              <a:rPr lang="en-US" sz="1050" b="1" dirty="0" smtClean="0">
                <a:solidFill>
                  <a:schemeClr val="accent6">
                    <a:lumMod val="75000"/>
                  </a:schemeClr>
                </a:solidFill>
              </a:rPr>
              <a:t>improved patient safety </a:t>
            </a:r>
            <a:r>
              <a:rPr lang="en-US" sz="1050" dirty="0" smtClean="0"/>
              <a:t>and elevates the</a:t>
            </a:r>
            <a:r>
              <a:rPr lang="en-US" sz="105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050" b="1" dirty="0" smtClean="0">
                <a:solidFill>
                  <a:schemeClr val="accent6">
                    <a:lumMod val="75000"/>
                  </a:schemeClr>
                </a:solidFill>
              </a:rPr>
              <a:t>quality standards of healthcare. </a:t>
            </a:r>
            <a:endParaRPr lang="en-US" sz="105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>
            <a:spLocks noGrp="1"/>
          </p:cNvSpPr>
          <p:nvPr>
            <p:ph type="title"/>
          </p:nvPr>
        </p:nvSpPr>
        <p:spPr>
          <a:xfrm>
            <a:off x="818250" y="459775"/>
            <a:ext cx="750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000" dirty="0"/>
              <a:t>S</a:t>
            </a:r>
            <a:r>
              <a:rPr lang="en-US" sz="2000" dirty="0" smtClean="0"/>
              <a:t>cope </a:t>
            </a:r>
            <a:r>
              <a:rPr lang="en-US" sz="2000" dirty="0"/>
              <a:t>of the </a:t>
            </a:r>
            <a:r>
              <a:rPr lang="en-US" sz="2000" dirty="0" smtClean="0"/>
              <a:t>Proposed </a:t>
            </a:r>
            <a:r>
              <a:rPr lang="en-US" sz="2000" dirty="0"/>
              <a:t>C</a:t>
            </a:r>
            <a:r>
              <a:rPr lang="en-US" sz="2000" dirty="0" smtClean="0"/>
              <a:t>hange &amp; Stakeholders</a:t>
            </a:r>
            <a:endParaRPr sz="2000" dirty="0"/>
          </a:p>
        </p:txBody>
      </p:sp>
      <p:sp>
        <p:nvSpPr>
          <p:cNvPr id="212" name="Google Shape;212;p35"/>
          <p:cNvSpPr txBox="1">
            <a:spLocks noGrp="1"/>
          </p:cNvSpPr>
          <p:nvPr>
            <p:ph type="subTitle" idx="1"/>
          </p:nvPr>
        </p:nvSpPr>
        <p:spPr>
          <a:xfrm>
            <a:off x="3000606" y="1688449"/>
            <a:ext cx="5298250" cy="10816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/>
              <a:t>Offer to the patients the clinical notes and their data in the HER systems.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/>
              <a:t>Offer a collaborative environment to receive and deliberate upon the patients input.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17" name="Google Shape;217;p35"/>
          <p:cNvCxnSpPr/>
          <p:nvPr/>
        </p:nvCxnSpPr>
        <p:spPr>
          <a:xfrm flipV="1">
            <a:off x="916600" y="932329"/>
            <a:ext cx="5977259" cy="29721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9" name="Google Shape;219;p35"/>
          <p:cNvSpPr/>
          <p:nvPr/>
        </p:nvSpPr>
        <p:spPr>
          <a:xfrm>
            <a:off x="2063166" y="2319989"/>
            <a:ext cx="23726" cy="20303"/>
          </a:xfrm>
          <a:custGeom>
            <a:avLst/>
            <a:gdLst/>
            <a:ahLst/>
            <a:cxnLst/>
            <a:rect l="l" t="t" r="r" b="b"/>
            <a:pathLst>
              <a:path w="908" h="777" extrusionOk="0">
                <a:moveTo>
                  <a:pt x="519" y="0"/>
                </a:moveTo>
                <a:cubicBezTo>
                  <a:pt x="173" y="0"/>
                  <a:pt x="0" y="418"/>
                  <a:pt x="244" y="662"/>
                </a:cubicBezTo>
                <a:cubicBezTo>
                  <a:pt x="323" y="741"/>
                  <a:pt x="421" y="777"/>
                  <a:pt x="516" y="777"/>
                </a:cubicBezTo>
                <a:cubicBezTo>
                  <a:pt x="716" y="777"/>
                  <a:pt x="907" y="622"/>
                  <a:pt x="908" y="388"/>
                </a:cubicBezTo>
                <a:cubicBezTo>
                  <a:pt x="908" y="174"/>
                  <a:pt x="733" y="0"/>
                  <a:pt x="51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 idx="2"/>
          </p:nvPr>
        </p:nvSpPr>
        <p:spPr>
          <a:xfrm>
            <a:off x="277906" y="3613129"/>
            <a:ext cx="2415644" cy="572700"/>
          </a:xfrm>
        </p:spPr>
        <p:txBody>
          <a:bodyPr/>
          <a:lstStyle/>
          <a:p>
            <a:r>
              <a:rPr lang="en-US" dirty="0" smtClean="0"/>
              <a:t>Relevant Stakeholders impacted by the change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idx="2"/>
          </p:nvPr>
        </p:nvSpPr>
        <p:spPr>
          <a:xfrm>
            <a:off x="649520" y="1542282"/>
            <a:ext cx="1875300" cy="572700"/>
          </a:xfrm>
        </p:spPr>
        <p:txBody>
          <a:bodyPr/>
          <a:lstStyle/>
          <a:p>
            <a:r>
              <a:rPr lang="en-US" dirty="0" smtClean="0"/>
              <a:t>Scope of Change</a:t>
            </a:r>
            <a:endParaRPr lang="en-US" dirty="0"/>
          </a:p>
        </p:txBody>
      </p:sp>
      <p:sp>
        <p:nvSpPr>
          <p:cNvPr id="14" name="Google Shape;212;p35"/>
          <p:cNvSpPr txBox="1">
            <a:spLocks noGrp="1"/>
          </p:cNvSpPr>
          <p:nvPr>
            <p:ph type="subTitle" idx="1"/>
          </p:nvPr>
        </p:nvSpPr>
        <p:spPr>
          <a:xfrm>
            <a:off x="3108183" y="3645006"/>
            <a:ext cx="5298250" cy="10816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patients and their families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nurses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Physicians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institution’s management</a:t>
            </a:r>
            <a:endParaRPr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71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>
            <a:spLocks noGrp="1"/>
          </p:cNvSpPr>
          <p:nvPr>
            <p:ph type="title"/>
          </p:nvPr>
        </p:nvSpPr>
        <p:spPr>
          <a:xfrm>
            <a:off x="818250" y="459775"/>
            <a:ext cx="750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000" dirty="0" smtClean="0"/>
              <a:t>Communicating </a:t>
            </a:r>
            <a:r>
              <a:rPr lang="en-US" sz="2000" dirty="0"/>
              <a:t>the change </a:t>
            </a:r>
            <a:endParaRPr sz="2000" dirty="0"/>
          </a:p>
        </p:txBody>
      </p:sp>
      <p:sp>
        <p:nvSpPr>
          <p:cNvPr id="212" name="Google Shape;212;p35"/>
          <p:cNvSpPr txBox="1">
            <a:spLocks noGrp="1"/>
          </p:cNvSpPr>
          <p:nvPr>
            <p:ph type="subTitle" idx="1"/>
          </p:nvPr>
        </p:nvSpPr>
        <p:spPr>
          <a:xfrm>
            <a:off x="3000606" y="1688449"/>
            <a:ext cx="5298250" cy="25339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Montserrat" panose="020B0604020202020204" charset="0"/>
              <a:buChar char="◘"/>
            </a:pPr>
            <a:r>
              <a:rPr lang="en-US" dirty="0" smtClean="0"/>
              <a:t>Draft a formal reports to management arguing in favor of data disclosure to the patients and potential impacts on service delivery.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Montserrat" panose="020B0604020202020204" charset="0"/>
              <a:buChar char="◘"/>
            </a:pPr>
            <a:endParaRPr lang="en-US" dirty="0" smtClean="0"/>
          </a:p>
          <a:p>
            <a:pPr marL="171450" lvl="0" indent="-171450" algn="l">
              <a:buFont typeface="Montserrat" panose="020B0604020202020204" charset="0"/>
              <a:buChar char="◘"/>
            </a:pPr>
            <a:r>
              <a:rPr lang="en-US" dirty="0" smtClean="0"/>
              <a:t>Undertake a verbal presentation during meetings to affirm the need to make the data disclosure part of the organizational culture and practice. </a:t>
            </a:r>
          </a:p>
          <a:p>
            <a:pPr marL="171450" lvl="0" indent="-171450" algn="l">
              <a:buFont typeface="Montserrat" panose="020B0604020202020204" charset="0"/>
              <a:buChar char="◘"/>
            </a:pPr>
            <a:endParaRPr lang="en-US" dirty="0" smtClean="0"/>
          </a:p>
          <a:p>
            <a:pPr marL="171450" lvl="0" indent="-171450" algn="l">
              <a:buFont typeface="Montserrat" panose="020B0604020202020204" charset="0"/>
              <a:buChar char="◘"/>
            </a:pPr>
            <a:r>
              <a:rPr lang="en-US" dirty="0" smtClean="0"/>
              <a:t>Outline the steps by which the data disclosure should be made and how it will support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patient safety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better service delivery </a:t>
            </a:r>
            <a:r>
              <a:rPr lang="en-US" dirty="0" smtClean="0"/>
              <a:t>in the organization. </a:t>
            </a:r>
            <a:endParaRPr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17" name="Google Shape;217;p35"/>
          <p:cNvCxnSpPr/>
          <p:nvPr/>
        </p:nvCxnSpPr>
        <p:spPr>
          <a:xfrm flipV="1">
            <a:off x="916600" y="932329"/>
            <a:ext cx="5977259" cy="29721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9" name="Google Shape;219;p35"/>
          <p:cNvSpPr/>
          <p:nvPr/>
        </p:nvSpPr>
        <p:spPr>
          <a:xfrm>
            <a:off x="2063166" y="2319989"/>
            <a:ext cx="23726" cy="20303"/>
          </a:xfrm>
          <a:custGeom>
            <a:avLst/>
            <a:gdLst/>
            <a:ahLst/>
            <a:cxnLst/>
            <a:rect l="l" t="t" r="r" b="b"/>
            <a:pathLst>
              <a:path w="908" h="777" extrusionOk="0">
                <a:moveTo>
                  <a:pt x="519" y="0"/>
                </a:moveTo>
                <a:cubicBezTo>
                  <a:pt x="173" y="0"/>
                  <a:pt x="0" y="418"/>
                  <a:pt x="244" y="662"/>
                </a:cubicBezTo>
                <a:cubicBezTo>
                  <a:pt x="323" y="741"/>
                  <a:pt x="421" y="777"/>
                  <a:pt x="516" y="777"/>
                </a:cubicBezTo>
                <a:cubicBezTo>
                  <a:pt x="716" y="777"/>
                  <a:pt x="907" y="622"/>
                  <a:pt x="908" y="388"/>
                </a:cubicBezTo>
                <a:cubicBezTo>
                  <a:pt x="908" y="174"/>
                  <a:pt x="733" y="0"/>
                  <a:pt x="51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" name="Google Shape;11841;p69"/>
          <p:cNvGrpSpPr/>
          <p:nvPr/>
        </p:nvGrpSpPr>
        <p:grpSpPr>
          <a:xfrm>
            <a:off x="1803149" y="2031848"/>
            <a:ext cx="283743" cy="308444"/>
            <a:chOff x="5964227" y="3858701"/>
            <a:chExt cx="283743" cy="308444"/>
          </a:xfrm>
        </p:grpSpPr>
        <p:sp>
          <p:nvSpPr>
            <p:cNvPr id="12" name="Google Shape;11842;p69"/>
            <p:cNvSpPr/>
            <p:nvPr/>
          </p:nvSpPr>
          <p:spPr>
            <a:xfrm>
              <a:off x="5964227" y="3858701"/>
              <a:ext cx="283743" cy="308444"/>
            </a:xfrm>
            <a:custGeom>
              <a:avLst/>
              <a:gdLst/>
              <a:ahLst/>
              <a:cxnLst/>
              <a:rect l="l" t="t" r="r" b="b"/>
              <a:pathLst>
                <a:path w="6978" h="7585" extrusionOk="0">
                  <a:moveTo>
                    <a:pt x="6084" y="3060"/>
                  </a:moveTo>
                  <a:cubicBezTo>
                    <a:pt x="6453" y="3120"/>
                    <a:pt x="6739" y="3429"/>
                    <a:pt x="6739" y="3822"/>
                  </a:cubicBezTo>
                  <a:cubicBezTo>
                    <a:pt x="6739" y="4203"/>
                    <a:pt x="6453" y="4525"/>
                    <a:pt x="6084" y="4584"/>
                  </a:cubicBezTo>
                  <a:lnTo>
                    <a:pt x="6084" y="3060"/>
                  </a:lnTo>
                  <a:close/>
                  <a:moveTo>
                    <a:pt x="881" y="2929"/>
                  </a:moveTo>
                  <a:lnTo>
                    <a:pt x="881" y="4715"/>
                  </a:lnTo>
                  <a:lnTo>
                    <a:pt x="607" y="4715"/>
                  </a:lnTo>
                  <a:cubicBezTo>
                    <a:pt x="405" y="4715"/>
                    <a:pt x="226" y="4536"/>
                    <a:pt x="226" y="4322"/>
                  </a:cubicBezTo>
                  <a:lnTo>
                    <a:pt x="226" y="3310"/>
                  </a:lnTo>
                  <a:cubicBezTo>
                    <a:pt x="226" y="3108"/>
                    <a:pt x="405" y="2929"/>
                    <a:pt x="607" y="2929"/>
                  </a:cubicBezTo>
                  <a:close/>
                  <a:moveTo>
                    <a:pt x="1893" y="2917"/>
                  </a:moveTo>
                  <a:lnTo>
                    <a:pt x="1893" y="4715"/>
                  </a:lnTo>
                  <a:lnTo>
                    <a:pt x="1107" y="4715"/>
                  </a:lnTo>
                  <a:lnTo>
                    <a:pt x="1107" y="2917"/>
                  </a:lnTo>
                  <a:close/>
                  <a:moveTo>
                    <a:pt x="2024" y="5596"/>
                  </a:moveTo>
                  <a:lnTo>
                    <a:pt x="2024" y="6108"/>
                  </a:lnTo>
                  <a:lnTo>
                    <a:pt x="1798" y="6108"/>
                  </a:lnTo>
                  <a:lnTo>
                    <a:pt x="1929" y="5596"/>
                  </a:lnTo>
                  <a:close/>
                  <a:moveTo>
                    <a:pt x="1858" y="4953"/>
                  </a:moveTo>
                  <a:lnTo>
                    <a:pt x="1405" y="6620"/>
                  </a:lnTo>
                  <a:lnTo>
                    <a:pt x="1107" y="6620"/>
                  </a:lnTo>
                  <a:lnTo>
                    <a:pt x="1107" y="4953"/>
                  </a:lnTo>
                  <a:close/>
                  <a:moveTo>
                    <a:pt x="5846" y="250"/>
                  </a:moveTo>
                  <a:lnTo>
                    <a:pt x="5846" y="7394"/>
                  </a:lnTo>
                  <a:lnTo>
                    <a:pt x="5322" y="7394"/>
                  </a:lnTo>
                  <a:lnTo>
                    <a:pt x="5322" y="2358"/>
                  </a:lnTo>
                  <a:cubicBezTo>
                    <a:pt x="5322" y="2298"/>
                    <a:pt x="5263" y="2239"/>
                    <a:pt x="5203" y="2239"/>
                  </a:cubicBezTo>
                  <a:cubicBezTo>
                    <a:pt x="5144" y="2239"/>
                    <a:pt x="5084" y="2298"/>
                    <a:pt x="5084" y="2358"/>
                  </a:cubicBezTo>
                  <a:lnTo>
                    <a:pt x="5084" y="6608"/>
                  </a:lnTo>
                  <a:cubicBezTo>
                    <a:pt x="4941" y="6394"/>
                    <a:pt x="4715" y="6108"/>
                    <a:pt x="4417" y="5834"/>
                  </a:cubicBezTo>
                  <a:cubicBezTo>
                    <a:pt x="4096" y="5501"/>
                    <a:pt x="3739" y="5251"/>
                    <a:pt x="3393" y="5072"/>
                  </a:cubicBezTo>
                  <a:cubicBezTo>
                    <a:pt x="2989" y="4858"/>
                    <a:pt x="2572" y="4739"/>
                    <a:pt x="2155" y="4727"/>
                  </a:cubicBezTo>
                  <a:lnTo>
                    <a:pt x="2155" y="2917"/>
                  </a:lnTo>
                  <a:cubicBezTo>
                    <a:pt x="2572" y="2893"/>
                    <a:pt x="2989" y="2774"/>
                    <a:pt x="3393" y="2572"/>
                  </a:cubicBezTo>
                  <a:cubicBezTo>
                    <a:pt x="3751" y="2393"/>
                    <a:pt x="4096" y="2120"/>
                    <a:pt x="4417" y="1810"/>
                  </a:cubicBezTo>
                  <a:cubicBezTo>
                    <a:pt x="4715" y="1524"/>
                    <a:pt x="4941" y="1250"/>
                    <a:pt x="5084" y="1036"/>
                  </a:cubicBezTo>
                  <a:lnTo>
                    <a:pt x="5084" y="1798"/>
                  </a:lnTo>
                  <a:cubicBezTo>
                    <a:pt x="5084" y="1858"/>
                    <a:pt x="5144" y="1917"/>
                    <a:pt x="5203" y="1917"/>
                  </a:cubicBezTo>
                  <a:cubicBezTo>
                    <a:pt x="5263" y="1917"/>
                    <a:pt x="5322" y="1858"/>
                    <a:pt x="5322" y="1798"/>
                  </a:cubicBezTo>
                  <a:lnTo>
                    <a:pt x="5322" y="250"/>
                  </a:lnTo>
                  <a:close/>
                  <a:moveTo>
                    <a:pt x="5203" y="0"/>
                  </a:moveTo>
                  <a:cubicBezTo>
                    <a:pt x="5144" y="0"/>
                    <a:pt x="5084" y="60"/>
                    <a:pt x="5084" y="119"/>
                  </a:cubicBezTo>
                  <a:lnTo>
                    <a:pt x="5084" y="596"/>
                  </a:lnTo>
                  <a:cubicBezTo>
                    <a:pt x="5013" y="715"/>
                    <a:pt x="4715" y="1167"/>
                    <a:pt x="4239" y="1619"/>
                  </a:cubicBezTo>
                  <a:cubicBezTo>
                    <a:pt x="3751" y="2096"/>
                    <a:pt x="2965" y="2655"/>
                    <a:pt x="2024" y="2655"/>
                  </a:cubicBezTo>
                  <a:lnTo>
                    <a:pt x="619" y="2655"/>
                  </a:lnTo>
                  <a:cubicBezTo>
                    <a:pt x="286" y="2655"/>
                    <a:pt x="0" y="2941"/>
                    <a:pt x="0" y="3286"/>
                  </a:cubicBezTo>
                  <a:lnTo>
                    <a:pt x="0" y="4298"/>
                  </a:lnTo>
                  <a:cubicBezTo>
                    <a:pt x="0" y="4632"/>
                    <a:pt x="286" y="4917"/>
                    <a:pt x="619" y="4917"/>
                  </a:cubicBezTo>
                  <a:lnTo>
                    <a:pt x="893" y="4917"/>
                  </a:lnTo>
                  <a:lnTo>
                    <a:pt x="893" y="6703"/>
                  </a:lnTo>
                  <a:cubicBezTo>
                    <a:pt x="893" y="6763"/>
                    <a:pt x="953" y="6822"/>
                    <a:pt x="1012" y="6822"/>
                  </a:cubicBezTo>
                  <a:lnTo>
                    <a:pt x="1512" y="6822"/>
                  </a:lnTo>
                  <a:cubicBezTo>
                    <a:pt x="1572" y="6822"/>
                    <a:pt x="1619" y="6799"/>
                    <a:pt x="1631" y="6739"/>
                  </a:cubicBezTo>
                  <a:lnTo>
                    <a:pt x="1750" y="6322"/>
                  </a:lnTo>
                  <a:lnTo>
                    <a:pt x="2155" y="6322"/>
                  </a:lnTo>
                  <a:cubicBezTo>
                    <a:pt x="2215" y="6322"/>
                    <a:pt x="2274" y="6263"/>
                    <a:pt x="2274" y="6203"/>
                  </a:cubicBezTo>
                  <a:lnTo>
                    <a:pt x="2274" y="5441"/>
                  </a:lnTo>
                  <a:cubicBezTo>
                    <a:pt x="2274" y="5382"/>
                    <a:pt x="2215" y="5322"/>
                    <a:pt x="2155" y="5322"/>
                  </a:cubicBezTo>
                  <a:lnTo>
                    <a:pt x="2012" y="5322"/>
                  </a:lnTo>
                  <a:lnTo>
                    <a:pt x="2108" y="4917"/>
                  </a:lnTo>
                  <a:cubicBezTo>
                    <a:pt x="3024" y="4953"/>
                    <a:pt x="3763" y="5501"/>
                    <a:pt x="4239" y="5965"/>
                  </a:cubicBezTo>
                  <a:cubicBezTo>
                    <a:pt x="4715" y="6430"/>
                    <a:pt x="5013" y="6882"/>
                    <a:pt x="5084" y="6989"/>
                  </a:cubicBezTo>
                  <a:lnTo>
                    <a:pt x="5084" y="7465"/>
                  </a:lnTo>
                  <a:cubicBezTo>
                    <a:pt x="5084" y="7525"/>
                    <a:pt x="5144" y="7584"/>
                    <a:pt x="5203" y="7584"/>
                  </a:cubicBezTo>
                  <a:lnTo>
                    <a:pt x="5965" y="7584"/>
                  </a:lnTo>
                  <a:cubicBezTo>
                    <a:pt x="6025" y="7584"/>
                    <a:pt x="6084" y="7525"/>
                    <a:pt x="6084" y="7465"/>
                  </a:cubicBezTo>
                  <a:lnTo>
                    <a:pt x="6084" y="4775"/>
                  </a:lnTo>
                  <a:cubicBezTo>
                    <a:pt x="6596" y="4715"/>
                    <a:pt x="6977" y="4286"/>
                    <a:pt x="6977" y="3774"/>
                  </a:cubicBezTo>
                  <a:cubicBezTo>
                    <a:pt x="6977" y="3298"/>
                    <a:pt x="6596" y="2870"/>
                    <a:pt x="6084" y="2810"/>
                  </a:cubicBezTo>
                  <a:lnTo>
                    <a:pt x="6084" y="119"/>
                  </a:lnTo>
                  <a:cubicBezTo>
                    <a:pt x="6084" y="60"/>
                    <a:pt x="6025" y="0"/>
                    <a:pt x="596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11843;p69"/>
            <p:cNvSpPr/>
            <p:nvPr/>
          </p:nvSpPr>
          <p:spPr>
            <a:xfrm>
              <a:off x="6202788" y="3976471"/>
              <a:ext cx="19719" cy="7601"/>
            </a:xfrm>
            <a:custGeom>
              <a:avLst/>
              <a:gdLst/>
              <a:ahLst/>
              <a:cxnLst/>
              <a:rect l="l" t="t" r="r" b="b"/>
              <a:pathLst>
                <a:path w="620" h="239" extrusionOk="0">
                  <a:moveTo>
                    <a:pt x="119" y="0"/>
                  </a:moveTo>
                  <a:cubicBezTo>
                    <a:pt x="60" y="0"/>
                    <a:pt x="0" y="60"/>
                    <a:pt x="0" y="119"/>
                  </a:cubicBezTo>
                  <a:cubicBezTo>
                    <a:pt x="0" y="179"/>
                    <a:pt x="60" y="238"/>
                    <a:pt x="119" y="238"/>
                  </a:cubicBezTo>
                  <a:lnTo>
                    <a:pt x="500" y="238"/>
                  </a:lnTo>
                  <a:cubicBezTo>
                    <a:pt x="560" y="238"/>
                    <a:pt x="619" y="179"/>
                    <a:pt x="619" y="119"/>
                  </a:cubicBezTo>
                  <a:cubicBezTo>
                    <a:pt x="619" y="60"/>
                    <a:pt x="560" y="0"/>
                    <a:pt x="50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11844;p69"/>
            <p:cNvSpPr/>
            <p:nvPr/>
          </p:nvSpPr>
          <p:spPr>
            <a:xfrm>
              <a:off x="6186122" y="3930259"/>
              <a:ext cx="17429" cy="16316"/>
            </a:xfrm>
            <a:custGeom>
              <a:avLst/>
              <a:gdLst/>
              <a:ahLst/>
              <a:cxnLst/>
              <a:rect l="l" t="t" r="r" b="b"/>
              <a:pathLst>
                <a:path w="548" h="513" extrusionOk="0">
                  <a:moveTo>
                    <a:pt x="429" y="0"/>
                  </a:moveTo>
                  <a:cubicBezTo>
                    <a:pt x="399" y="0"/>
                    <a:pt x="369" y="12"/>
                    <a:pt x="346" y="36"/>
                  </a:cubicBezTo>
                  <a:lnTo>
                    <a:pt x="72" y="298"/>
                  </a:lnTo>
                  <a:cubicBezTo>
                    <a:pt x="0" y="381"/>
                    <a:pt x="60" y="512"/>
                    <a:pt x="167" y="512"/>
                  </a:cubicBezTo>
                  <a:cubicBezTo>
                    <a:pt x="191" y="512"/>
                    <a:pt x="226" y="501"/>
                    <a:pt x="250" y="477"/>
                  </a:cubicBezTo>
                  <a:lnTo>
                    <a:pt x="524" y="215"/>
                  </a:lnTo>
                  <a:cubicBezTo>
                    <a:pt x="548" y="167"/>
                    <a:pt x="548" y="84"/>
                    <a:pt x="512" y="36"/>
                  </a:cubicBezTo>
                  <a:cubicBezTo>
                    <a:pt x="488" y="12"/>
                    <a:pt x="459" y="0"/>
                    <a:pt x="42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1845;p69"/>
            <p:cNvSpPr/>
            <p:nvPr/>
          </p:nvSpPr>
          <p:spPr>
            <a:xfrm>
              <a:off x="6187235" y="4013556"/>
              <a:ext cx="16316" cy="15934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120" y="1"/>
                  </a:moveTo>
                  <a:cubicBezTo>
                    <a:pt x="90" y="1"/>
                    <a:pt x="61" y="13"/>
                    <a:pt x="37" y="37"/>
                  </a:cubicBezTo>
                  <a:cubicBezTo>
                    <a:pt x="1" y="84"/>
                    <a:pt x="1" y="156"/>
                    <a:pt x="37" y="203"/>
                  </a:cubicBezTo>
                  <a:lnTo>
                    <a:pt x="311" y="465"/>
                  </a:lnTo>
                  <a:cubicBezTo>
                    <a:pt x="334" y="489"/>
                    <a:pt x="367" y="501"/>
                    <a:pt x="400" y="501"/>
                  </a:cubicBezTo>
                  <a:cubicBezTo>
                    <a:pt x="433" y="501"/>
                    <a:pt x="465" y="489"/>
                    <a:pt x="489" y="465"/>
                  </a:cubicBezTo>
                  <a:cubicBezTo>
                    <a:pt x="513" y="429"/>
                    <a:pt x="513" y="346"/>
                    <a:pt x="477" y="310"/>
                  </a:cubicBezTo>
                  <a:lnTo>
                    <a:pt x="203" y="37"/>
                  </a:lnTo>
                  <a:cubicBezTo>
                    <a:pt x="180" y="13"/>
                    <a:pt x="150" y="1"/>
                    <a:pt x="12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8" name="Google Shape;208;p35"/>
          <p:cNvSpPr/>
          <p:nvPr/>
        </p:nvSpPr>
        <p:spPr>
          <a:xfrm>
            <a:off x="1495284" y="1797421"/>
            <a:ext cx="863700" cy="8637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3584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>
            <a:spLocks noGrp="1"/>
          </p:cNvSpPr>
          <p:nvPr>
            <p:ph type="title"/>
          </p:nvPr>
        </p:nvSpPr>
        <p:spPr>
          <a:xfrm>
            <a:off x="818250" y="459775"/>
            <a:ext cx="750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000" dirty="0" smtClean="0"/>
              <a:t>Risk </a:t>
            </a:r>
            <a:r>
              <a:rPr lang="en-US" sz="2000" dirty="0"/>
              <a:t>mitigation </a:t>
            </a:r>
            <a:r>
              <a:rPr lang="en-US" sz="2000" dirty="0" smtClean="0"/>
              <a:t>plans associated with the Change</a:t>
            </a:r>
            <a:endParaRPr sz="2000" dirty="0"/>
          </a:p>
        </p:txBody>
      </p:sp>
      <p:sp>
        <p:nvSpPr>
          <p:cNvPr id="212" name="Google Shape;212;p35"/>
          <p:cNvSpPr txBox="1">
            <a:spLocks noGrp="1"/>
          </p:cNvSpPr>
          <p:nvPr>
            <p:ph type="subTitle" idx="1"/>
          </p:nvPr>
        </p:nvSpPr>
        <p:spPr>
          <a:xfrm>
            <a:off x="3000606" y="1688449"/>
            <a:ext cx="5298250" cy="2524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/>
              <a:t>If a patient disagrees entirely with the treatment procedures being accorded to them after reviewing the healthcare data, more dialogue should be sought to find the ideal way to offer treatment.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171450" lvl="0" indent="-171450" algn="l">
              <a:buFont typeface="Wingdings" panose="05000000000000000000" pitchFamily="2" charset="2"/>
              <a:buChar char="§"/>
            </a:pPr>
            <a:r>
              <a:rPr lang="en-US" dirty="0" smtClean="0"/>
              <a:t>If a patient turns down the request to share data, their decision should be respected and the treatment should proceed as laid out. </a:t>
            </a:r>
            <a:endParaRPr lang="en-US" dirty="0"/>
          </a:p>
          <a:p>
            <a:pPr marL="171450" lvl="0" indent="-171450" algn="l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171450" lvl="0" indent="-171450" algn="l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171450" lvl="0" indent="-171450" algn="l">
              <a:buFont typeface="Wingdings" panose="05000000000000000000" pitchFamily="2" charset="2"/>
              <a:buChar char="§"/>
            </a:pPr>
            <a:r>
              <a:rPr lang="en-US" dirty="0" smtClean="0"/>
              <a:t>If a patient takes legal action due to some aspects of erroneous data or treatment procedures, the legal team should be notified to take relevant action. </a:t>
            </a:r>
            <a:endParaRPr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17" name="Google Shape;217;p35"/>
          <p:cNvCxnSpPr/>
          <p:nvPr/>
        </p:nvCxnSpPr>
        <p:spPr>
          <a:xfrm flipV="1">
            <a:off x="916600" y="932329"/>
            <a:ext cx="5977259" cy="29721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9" name="Google Shape;219;p35"/>
          <p:cNvSpPr/>
          <p:nvPr/>
        </p:nvSpPr>
        <p:spPr>
          <a:xfrm>
            <a:off x="2063166" y="2319989"/>
            <a:ext cx="23726" cy="20303"/>
          </a:xfrm>
          <a:custGeom>
            <a:avLst/>
            <a:gdLst/>
            <a:ahLst/>
            <a:cxnLst/>
            <a:rect l="l" t="t" r="r" b="b"/>
            <a:pathLst>
              <a:path w="908" h="777" extrusionOk="0">
                <a:moveTo>
                  <a:pt x="519" y="0"/>
                </a:moveTo>
                <a:cubicBezTo>
                  <a:pt x="173" y="0"/>
                  <a:pt x="0" y="418"/>
                  <a:pt x="244" y="662"/>
                </a:cubicBezTo>
                <a:cubicBezTo>
                  <a:pt x="323" y="741"/>
                  <a:pt x="421" y="777"/>
                  <a:pt x="516" y="777"/>
                </a:cubicBezTo>
                <a:cubicBezTo>
                  <a:pt x="716" y="777"/>
                  <a:pt x="907" y="622"/>
                  <a:pt x="908" y="388"/>
                </a:cubicBezTo>
                <a:cubicBezTo>
                  <a:pt x="908" y="174"/>
                  <a:pt x="733" y="0"/>
                  <a:pt x="51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" name="Google Shape;208;p35"/>
          <p:cNvSpPr/>
          <p:nvPr/>
        </p:nvSpPr>
        <p:spPr>
          <a:xfrm>
            <a:off x="1495284" y="1797421"/>
            <a:ext cx="863700" cy="863700"/>
          </a:xfrm>
          <a:prstGeom prst="ellipse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" name="Google Shape;315;p40"/>
          <p:cNvGrpSpPr/>
          <p:nvPr/>
        </p:nvGrpSpPr>
        <p:grpSpPr>
          <a:xfrm>
            <a:off x="1687864" y="2051811"/>
            <a:ext cx="399028" cy="354920"/>
            <a:chOff x="854261" y="2908813"/>
            <a:chExt cx="377474" cy="335748"/>
          </a:xfrm>
        </p:grpSpPr>
        <p:sp>
          <p:nvSpPr>
            <p:cNvPr id="30" name="Google Shape;316;p40"/>
            <p:cNvSpPr/>
            <p:nvPr/>
          </p:nvSpPr>
          <p:spPr>
            <a:xfrm>
              <a:off x="896337" y="3079695"/>
              <a:ext cx="47391" cy="17091"/>
            </a:xfrm>
            <a:custGeom>
              <a:avLst/>
              <a:gdLst/>
              <a:ahLst/>
              <a:cxnLst/>
              <a:rect l="l" t="t" r="r" b="b"/>
              <a:pathLst>
                <a:path w="1489" h="537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63"/>
                    <a:pt x="84" y="358"/>
                    <a:pt x="179" y="358"/>
                  </a:cubicBezTo>
                  <a:cubicBezTo>
                    <a:pt x="381" y="358"/>
                    <a:pt x="941" y="382"/>
                    <a:pt x="1227" y="525"/>
                  </a:cubicBezTo>
                  <a:cubicBezTo>
                    <a:pt x="1251" y="537"/>
                    <a:pt x="1274" y="537"/>
                    <a:pt x="1298" y="537"/>
                  </a:cubicBezTo>
                  <a:cubicBezTo>
                    <a:pt x="1358" y="537"/>
                    <a:pt x="1417" y="501"/>
                    <a:pt x="1453" y="441"/>
                  </a:cubicBezTo>
                  <a:cubicBezTo>
                    <a:pt x="1489" y="358"/>
                    <a:pt x="1465" y="251"/>
                    <a:pt x="1370" y="203"/>
                  </a:cubicBezTo>
                  <a:cubicBezTo>
                    <a:pt x="977" y="1"/>
                    <a:pt x="215" y="1"/>
                    <a:pt x="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317;p40"/>
            <p:cNvSpPr/>
            <p:nvPr/>
          </p:nvSpPr>
          <p:spPr>
            <a:xfrm>
              <a:off x="878514" y="3191855"/>
              <a:ext cx="11426" cy="52706"/>
            </a:xfrm>
            <a:custGeom>
              <a:avLst/>
              <a:gdLst/>
              <a:ahLst/>
              <a:cxnLst/>
              <a:rect l="l" t="t" r="r" b="b"/>
              <a:pathLst>
                <a:path w="359" h="1656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lnTo>
                    <a:pt x="1" y="1477"/>
                  </a:lnTo>
                  <a:cubicBezTo>
                    <a:pt x="1" y="1561"/>
                    <a:pt x="72" y="1656"/>
                    <a:pt x="179" y="1656"/>
                  </a:cubicBezTo>
                  <a:cubicBezTo>
                    <a:pt x="287" y="1656"/>
                    <a:pt x="358" y="1585"/>
                    <a:pt x="358" y="1477"/>
                  </a:cubicBezTo>
                  <a:lnTo>
                    <a:pt x="358" y="180"/>
                  </a:lnTo>
                  <a:cubicBezTo>
                    <a:pt x="358" y="72"/>
                    <a:pt x="287" y="1"/>
                    <a:pt x="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318;p40"/>
            <p:cNvSpPr/>
            <p:nvPr/>
          </p:nvSpPr>
          <p:spPr>
            <a:xfrm>
              <a:off x="854261" y="3050159"/>
              <a:ext cx="219451" cy="194052"/>
            </a:xfrm>
            <a:custGeom>
              <a:avLst/>
              <a:gdLst/>
              <a:ahLst/>
              <a:cxnLst/>
              <a:rect l="l" t="t" r="r" b="b"/>
              <a:pathLst>
                <a:path w="6895" h="6097" extrusionOk="0">
                  <a:moveTo>
                    <a:pt x="6406" y="679"/>
                  </a:moveTo>
                  <a:lnTo>
                    <a:pt x="6466" y="929"/>
                  </a:lnTo>
                  <a:cubicBezTo>
                    <a:pt x="6490" y="1000"/>
                    <a:pt x="6478" y="1072"/>
                    <a:pt x="6418" y="1119"/>
                  </a:cubicBezTo>
                  <a:lnTo>
                    <a:pt x="6311" y="1226"/>
                  </a:lnTo>
                  <a:lnTo>
                    <a:pt x="6073" y="988"/>
                  </a:lnTo>
                  <a:lnTo>
                    <a:pt x="6406" y="679"/>
                  </a:lnTo>
                  <a:close/>
                  <a:moveTo>
                    <a:pt x="3192" y="345"/>
                  </a:moveTo>
                  <a:lnTo>
                    <a:pt x="3192" y="1060"/>
                  </a:lnTo>
                  <a:cubicBezTo>
                    <a:pt x="3192" y="1179"/>
                    <a:pt x="3156" y="1298"/>
                    <a:pt x="3108" y="1405"/>
                  </a:cubicBezTo>
                  <a:lnTo>
                    <a:pt x="3025" y="1584"/>
                  </a:lnTo>
                  <a:cubicBezTo>
                    <a:pt x="3013" y="1607"/>
                    <a:pt x="3013" y="1619"/>
                    <a:pt x="3013" y="1655"/>
                  </a:cubicBezTo>
                  <a:lnTo>
                    <a:pt x="3013" y="2024"/>
                  </a:lnTo>
                  <a:cubicBezTo>
                    <a:pt x="2989" y="2286"/>
                    <a:pt x="2894" y="2524"/>
                    <a:pt x="2715" y="2703"/>
                  </a:cubicBezTo>
                  <a:cubicBezTo>
                    <a:pt x="2537" y="2881"/>
                    <a:pt x="2275" y="2965"/>
                    <a:pt x="2025" y="2965"/>
                  </a:cubicBezTo>
                  <a:cubicBezTo>
                    <a:pt x="1525" y="2953"/>
                    <a:pt x="1120" y="2500"/>
                    <a:pt x="1120" y="1988"/>
                  </a:cubicBezTo>
                  <a:lnTo>
                    <a:pt x="1120" y="1655"/>
                  </a:lnTo>
                  <a:cubicBezTo>
                    <a:pt x="1120" y="1619"/>
                    <a:pt x="1120" y="1596"/>
                    <a:pt x="1108" y="1584"/>
                  </a:cubicBezTo>
                  <a:lnTo>
                    <a:pt x="1001" y="1369"/>
                  </a:lnTo>
                  <a:cubicBezTo>
                    <a:pt x="953" y="1298"/>
                    <a:pt x="941" y="1203"/>
                    <a:pt x="941" y="1119"/>
                  </a:cubicBezTo>
                  <a:lnTo>
                    <a:pt x="941" y="1107"/>
                  </a:lnTo>
                  <a:cubicBezTo>
                    <a:pt x="941" y="691"/>
                    <a:pt x="1287" y="345"/>
                    <a:pt x="1703" y="345"/>
                  </a:cubicBezTo>
                  <a:close/>
                  <a:moveTo>
                    <a:pt x="2442" y="3227"/>
                  </a:moveTo>
                  <a:cubicBezTo>
                    <a:pt x="2454" y="3298"/>
                    <a:pt x="2477" y="3334"/>
                    <a:pt x="2489" y="3381"/>
                  </a:cubicBezTo>
                  <a:lnTo>
                    <a:pt x="2323" y="3548"/>
                  </a:lnTo>
                  <a:cubicBezTo>
                    <a:pt x="2251" y="3620"/>
                    <a:pt x="2156" y="3655"/>
                    <a:pt x="2059" y="3655"/>
                  </a:cubicBezTo>
                  <a:cubicBezTo>
                    <a:pt x="1962" y="3655"/>
                    <a:pt x="1864" y="3620"/>
                    <a:pt x="1787" y="3548"/>
                  </a:cubicBezTo>
                  <a:lnTo>
                    <a:pt x="1644" y="3393"/>
                  </a:lnTo>
                  <a:cubicBezTo>
                    <a:pt x="1656" y="3358"/>
                    <a:pt x="1668" y="3286"/>
                    <a:pt x="1668" y="3227"/>
                  </a:cubicBezTo>
                  <a:cubicBezTo>
                    <a:pt x="1775" y="3262"/>
                    <a:pt x="1894" y="3286"/>
                    <a:pt x="2013" y="3286"/>
                  </a:cubicBezTo>
                  <a:lnTo>
                    <a:pt x="2061" y="3286"/>
                  </a:lnTo>
                  <a:cubicBezTo>
                    <a:pt x="2192" y="3286"/>
                    <a:pt x="2323" y="3274"/>
                    <a:pt x="2442" y="3227"/>
                  </a:cubicBezTo>
                  <a:close/>
                  <a:moveTo>
                    <a:pt x="1680" y="0"/>
                  </a:moveTo>
                  <a:cubicBezTo>
                    <a:pt x="1072" y="0"/>
                    <a:pt x="584" y="500"/>
                    <a:pt x="584" y="1107"/>
                  </a:cubicBezTo>
                  <a:lnTo>
                    <a:pt x="584" y="1119"/>
                  </a:lnTo>
                  <a:cubicBezTo>
                    <a:pt x="584" y="1250"/>
                    <a:pt x="608" y="1405"/>
                    <a:pt x="668" y="1524"/>
                  </a:cubicBezTo>
                  <a:lnTo>
                    <a:pt x="763" y="1703"/>
                  </a:lnTo>
                  <a:lnTo>
                    <a:pt x="763" y="1988"/>
                  </a:lnTo>
                  <a:cubicBezTo>
                    <a:pt x="763" y="2429"/>
                    <a:pt x="977" y="2834"/>
                    <a:pt x="1311" y="3072"/>
                  </a:cubicBezTo>
                  <a:lnTo>
                    <a:pt x="1311" y="3215"/>
                  </a:lnTo>
                  <a:cubicBezTo>
                    <a:pt x="1311" y="3310"/>
                    <a:pt x="1251" y="3381"/>
                    <a:pt x="1156" y="3417"/>
                  </a:cubicBezTo>
                  <a:lnTo>
                    <a:pt x="537" y="3596"/>
                  </a:lnTo>
                  <a:cubicBezTo>
                    <a:pt x="227" y="3679"/>
                    <a:pt x="1" y="3965"/>
                    <a:pt x="1" y="4286"/>
                  </a:cubicBezTo>
                  <a:lnTo>
                    <a:pt x="1" y="5917"/>
                  </a:lnTo>
                  <a:cubicBezTo>
                    <a:pt x="1" y="6001"/>
                    <a:pt x="72" y="6096"/>
                    <a:pt x="179" y="6096"/>
                  </a:cubicBezTo>
                  <a:cubicBezTo>
                    <a:pt x="287" y="6096"/>
                    <a:pt x="358" y="6013"/>
                    <a:pt x="358" y="5917"/>
                  </a:cubicBezTo>
                  <a:lnTo>
                    <a:pt x="358" y="4310"/>
                  </a:lnTo>
                  <a:cubicBezTo>
                    <a:pt x="358" y="4143"/>
                    <a:pt x="477" y="3977"/>
                    <a:pt x="644" y="3929"/>
                  </a:cubicBezTo>
                  <a:lnTo>
                    <a:pt x="1263" y="3751"/>
                  </a:lnTo>
                  <a:cubicBezTo>
                    <a:pt x="1322" y="3739"/>
                    <a:pt x="1370" y="3715"/>
                    <a:pt x="1418" y="3679"/>
                  </a:cubicBezTo>
                  <a:lnTo>
                    <a:pt x="1513" y="3786"/>
                  </a:lnTo>
                  <a:cubicBezTo>
                    <a:pt x="1668" y="3929"/>
                    <a:pt x="1846" y="3989"/>
                    <a:pt x="2037" y="3989"/>
                  </a:cubicBezTo>
                  <a:cubicBezTo>
                    <a:pt x="2227" y="3989"/>
                    <a:pt x="2406" y="3917"/>
                    <a:pt x="2561" y="3786"/>
                  </a:cubicBezTo>
                  <a:lnTo>
                    <a:pt x="2727" y="3620"/>
                  </a:lnTo>
                  <a:cubicBezTo>
                    <a:pt x="2799" y="3655"/>
                    <a:pt x="2870" y="3679"/>
                    <a:pt x="2966" y="3679"/>
                  </a:cubicBezTo>
                  <a:lnTo>
                    <a:pt x="3001" y="3679"/>
                  </a:lnTo>
                  <a:cubicBezTo>
                    <a:pt x="3144" y="3679"/>
                    <a:pt x="3275" y="3620"/>
                    <a:pt x="3382" y="3524"/>
                  </a:cubicBezTo>
                  <a:lnTo>
                    <a:pt x="5823" y="1226"/>
                  </a:lnTo>
                  <a:lnTo>
                    <a:pt x="6061" y="1465"/>
                  </a:lnTo>
                  <a:lnTo>
                    <a:pt x="3239" y="4274"/>
                  </a:lnTo>
                  <a:cubicBezTo>
                    <a:pt x="3061" y="4453"/>
                    <a:pt x="2977" y="4679"/>
                    <a:pt x="2977" y="4917"/>
                  </a:cubicBezTo>
                  <a:lnTo>
                    <a:pt x="2977" y="5906"/>
                  </a:lnTo>
                  <a:cubicBezTo>
                    <a:pt x="2977" y="6001"/>
                    <a:pt x="3049" y="6096"/>
                    <a:pt x="3156" y="6096"/>
                  </a:cubicBezTo>
                  <a:cubicBezTo>
                    <a:pt x="3239" y="6096"/>
                    <a:pt x="3335" y="6013"/>
                    <a:pt x="3335" y="5906"/>
                  </a:cubicBezTo>
                  <a:lnTo>
                    <a:pt x="3335" y="4917"/>
                  </a:lnTo>
                  <a:cubicBezTo>
                    <a:pt x="3335" y="4763"/>
                    <a:pt x="3394" y="4620"/>
                    <a:pt x="3501" y="4513"/>
                  </a:cubicBezTo>
                  <a:lnTo>
                    <a:pt x="6656" y="1357"/>
                  </a:lnTo>
                  <a:cubicBezTo>
                    <a:pt x="6787" y="1226"/>
                    <a:pt x="6847" y="1024"/>
                    <a:pt x="6799" y="834"/>
                  </a:cubicBezTo>
                  <a:lnTo>
                    <a:pt x="6704" y="405"/>
                  </a:lnTo>
                  <a:lnTo>
                    <a:pt x="6823" y="298"/>
                  </a:lnTo>
                  <a:cubicBezTo>
                    <a:pt x="6895" y="238"/>
                    <a:pt x="6895" y="119"/>
                    <a:pt x="6823" y="60"/>
                  </a:cubicBezTo>
                  <a:cubicBezTo>
                    <a:pt x="6793" y="24"/>
                    <a:pt x="6749" y="6"/>
                    <a:pt x="6704" y="6"/>
                  </a:cubicBezTo>
                  <a:cubicBezTo>
                    <a:pt x="6659" y="6"/>
                    <a:pt x="6615" y="24"/>
                    <a:pt x="6585" y="60"/>
                  </a:cubicBezTo>
                  <a:lnTo>
                    <a:pt x="3156" y="3274"/>
                  </a:lnTo>
                  <a:cubicBezTo>
                    <a:pt x="3132" y="3310"/>
                    <a:pt x="3073" y="3334"/>
                    <a:pt x="3025" y="3334"/>
                  </a:cubicBezTo>
                  <a:lnTo>
                    <a:pt x="2977" y="3334"/>
                  </a:lnTo>
                  <a:cubicBezTo>
                    <a:pt x="2870" y="3334"/>
                    <a:pt x="2787" y="3250"/>
                    <a:pt x="2787" y="3143"/>
                  </a:cubicBezTo>
                  <a:lnTo>
                    <a:pt x="2787" y="3084"/>
                  </a:lnTo>
                  <a:cubicBezTo>
                    <a:pt x="2846" y="3036"/>
                    <a:pt x="2906" y="3000"/>
                    <a:pt x="2942" y="2953"/>
                  </a:cubicBezTo>
                  <a:cubicBezTo>
                    <a:pt x="3204" y="2715"/>
                    <a:pt x="3335" y="2381"/>
                    <a:pt x="3335" y="2024"/>
                  </a:cubicBezTo>
                  <a:lnTo>
                    <a:pt x="3335" y="1703"/>
                  </a:lnTo>
                  <a:lnTo>
                    <a:pt x="3406" y="1572"/>
                  </a:lnTo>
                  <a:cubicBezTo>
                    <a:pt x="3477" y="1417"/>
                    <a:pt x="3525" y="1238"/>
                    <a:pt x="3525" y="1072"/>
                  </a:cubicBezTo>
                  <a:lnTo>
                    <a:pt x="3525" y="179"/>
                  </a:lnTo>
                  <a:cubicBezTo>
                    <a:pt x="3525" y="95"/>
                    <a:pt x="3454" y="0"/>
                    <a:pt x="33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319;p40"/>
            <p:cNvSpPr/>
            <p:nvPr/>
          </p:nvSpPr>
          <p:spPr>
            <a:xfrm>
              <a:off x="1008115" y="2908813"/>
              <a:ext cx="223620" cy="188355"/>
            </a:xfrm>
            <a:custGeom>
              <a:avLst/>
              <a:gdLst/>
              <a:ahLst/>
              <a:cxnLst/>
              <a:rect l="l" t="t" r="r" b="b"/>
              <a:pathLst>
                <a:path w="7026" h="5918" extrusionOk="0">
                  <a:moveTo>
                    <a:pt x="560" y="0"/>
                  </a:moveTo>
                  <a:cubicBezTo>
                    <a:pt x="263" y="0"/>
                    <a:pt x="1" y="238"/>
                    <a:pt x="1" y="548"/>
                  </a:cubicBezTo>
                  <a:lnTo>
                    <a:pt x="1" y="5251"/>
                  </a:lnTo>
                  <a:cubicBezTo>
                    <a:pt x="1" y="5334"/>
                    <a:pt x="84" y="5429"/>
                    <a:pt x="179" y="5429"/>
                  </a:cubicBezTo>
                  <a:cubicBezTo>
                    <a:pt x="287" y="5429"/>
                    <a:pt x="358" y="5358"/>
                    <a:pt x="358" y="5251"/>
                  </a:cubicBezTo>
                  <a:lnTo>
                    <a:pt x="358" y="548"/>
                  </a:lnTo>
                  <a:cubicBezTo>
                    <a:pt x="358" y="441"/>
                    <a:pt x="453" y="357"/>
                    <a:pt x="560" y="357"/>
                  </a:cubicBezTo>
                  <a:lnTo>
                    <a:pt x="6478" y="357"/>
                  </a:lnTo>
                  <a:cubicBezTo>
                    <a:pt x="6585" y="357"/>
                    <a:pt x="6668" y="441"/>
                    <a:pt x="6668" y="548"/>
                  </a:cubicBezTo>
                  <a:lnTo>
                    <a:pt x="6668" y="5370"/>
                  </a:lnTo>
                  <a:cubicBezTo>
                    <a:pt x="6668" y="5477"/>
                    <a:pt x="6585" y="5560"/>
                    <a:pt x="6478" y="5560"/>
                  </a:cubicBezTo>
                  <a:lnTo>
                    <a:pt x="2525" y="5560"/>
                  </a:lnTo>
                  <a:cubicBezTo>
                    <a:pt x="2430" y="5560"/>
                    <a:pt x="2346" y="5632"/>
                    <a:pt x="2346" y="5739"/>
                  </a:cubicBezTo>
                  <a:cubicBezTo>
                    <a:pt x="2346" y="5846"/>
                    <a:pt x="2418" y="5917"/>
                    <a:pt x="2525" y="5917"/>
                  </a:cubicBezTo>
                  <a:lnTo>
                    <a:pt x="6478" y="5917"/>
                  </a:lnTo>
                  <a:cubicBezTo>
                    <a:pt x="6775" y="5917"/>
                    <a:pt x="7025" y="5679"/>
                    <a:pt x="7025" y="5370"/>
                  </a:cubicBezTo>
                  <a:lnTo>
                    <a:pt x="7025" y="548"/>
                  </a:lnTo>
                  <a:cubicBezTo>
                    <a:pt x="7025" y="226"/>
                    <a:pt x="6787" y="0"/>
                    <a:pt x="64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320;p40"/>
            <p:cNvSpPr/>
            <p:nvPr/>
          </p:nvSpPr>
          <p:spPr>
            <a:xfrm>
              <a:off x="1037301" y="2944046"/>
              <a:ext cx="165248" cy="105763"/>
            </a:xfrm>
            <a:custGeom>
              <a:avLst/>
              <a:gdLst/>
              <a:ahLst/>
              <a:cxnLst/>
              <a:rect l="l" t="t" r="r" b="b"/>
              <a:pathLst>
                <a:path w="5192" h="3323" extrusionOk="0">
                  <a:moveTo>
                    <a:pt x="4084" y="0"/>
                  </a:moveTo>
                  <a:cubicBezTo>
                    <a:pt x="4001" y="0"/>
                    <a:pt x="3906" y="84"/>
                    <a:pt x="3906" y="179"/>
                  </a:cubicBezTo>
                  <a:cubicBezTo>
                    <a:pt x="3906" y="286"/>
                    <a:pt x="3989" y="358"/>
                    <a:pt x="4084" y="358"/>
                  </a:cubicBezTo>
                  <a:lnTo>
                    <a:pt x="4596" y="358"/>
                  </a:lnTo>
                  <a:lnTo>
                    <a:pt x="2691" y="2263"/>
                  </a:lnTo>
                  <a:lnTo>
                    <a:pt x="1882" y="1465"/>
                  </a:lnTo>
                  <a:cubicBezTo>
                    <a:pt x="1846" y="1429"/>
                    <a:pt x="1801" y="1411"/>
                    <a:pt x="1758" y="1411"/>
                  </a:cubicBezTo>
                  <a:cubicBezTo>
                    <a:pt x="1715" y="1411"/>
                    <a:pt x="1673" y="1429"/>
                    <a:pt x="1644" y="1465"/>
                  </a:cubicBezTo>
                  <a:lnTo>
                    <a:pt x="72" y="3036"/>
                  </a:lnTo>
                  <a:cubicBezTo>
                    <a:pt x="1" y="3120"/>
                    <a:pt x="1" y="3215"/>
                    <a:pt x="72" y="3275"/>
                  </a:cubicBezTo>
                  <a:cubicBezTo>
                    <a:pt x="96" y="3310"/>
                    <a:pt x="143" y="3322"/>
                    <a:pt x="191" y="3322"/>
                  </a:cubicBezTo>
                  <a:cubicBezTo>
                    <a:pt x="239" y="3322"/>
                    <a:pt x="274" y="3310"/>
                    <a:pt x="310" y="3275"/>
                  </a:cubicBezTo>
                  <a:lnTo>
                    <a:pt x="1763" y="1822"/>
                  </a:lnTo>
                  <a:lnTo>
                    <a:pt x="2572" y="2620"/>
                  </a:lnTo>
                  <a:cubicBezTo>
                    <a:pt x="2608" y="2661"/>
                    <a:pt x="2653" y="2682"/>
                    <a:pt x="2696" y="2682"/>
                  </a:cubicBezTo>
                  <a:cubicBezTo>
                    <a:pt x="2739" y="2682"/>
                    <a:pt x="2781" y="2661"/>
                    <a:pt x="2810" y="2620"/>
                  </a:cubicBezTo>
                  <a:lnTo>
                    <a:pt x="4835" y="596"/>
                  </a:lnTo>
                  <a:lnTo>
                    <a:pt x="4835" y="1108"/>
                  </a:lnTo>
                  <a:cubicBezTo>
                    <a:pt x="4835" y="1191"/>
                    <a:pt x="4906" y="1286"/>
                    <a:pt x="5013" y="1286"/>
                  </a:cubicBezTo>
                  <a:cubicBezTo>
                    <a:pt x="5120" y="1286"/>
                    <a:pt x="5192" y="1215"/>
                    <a:pt x="5192" y="1108"/>
                  </a:cubicBezTo>
                  <a:lnTo>
                    <a:pt x="5192" y="179"/>
                  </a:lnTo>
                  <a:cubicBezTo>
                    <a:pt x="5192" y="84"/>
                    <a:pt x="5120" y="0"/>
                    <a:pt x="5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983136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>
            <a:spLocks noGrp="1"/>
          </p:cNvSpPr>
          <p:nvPr>
            <p:ph type="title" idx="2"/>
          </p:nvPr>
        </p:nvSpPr>
        <p:spPr>
          <a:xfrm>
            <a:off x="818250" y="459775"/>
            <a:ext cx="750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References</a:t>
            </a:r>
            <a:endParaRPr dirty="0"/>
          </a:p>
        </p:txBody>
      </p:sp>
      <p:cxnSp>
        <p:nvCxnSpPr>
          <p:cNvPr id="271" name="Google Shape;271;p37"/>
          <p:cNvCxnSpPr/>
          <p:nvPr/>
        </p:nvCxnSpPr>
        <p:spPr>
          <a:xfrm flipV="1">
            <a:off x="916600" y="950259"/>
            <a:ext cx="3207165" cy="11791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3" name="Google Shape;273;p37"/>
          <p:cNvSpPr txBox="1">
            <a:spLocks noGrp="1"/>
          </p:cNvSpPr>
          <p:nvPr>
            <p:ph type="subTitle" idx="1"/>
          </p:nvPr>
        </p:nvSpPr>
        <p:spPr>
          <a:xfrm>
            <a:off x="818249" y="1274724"/>
            <a:ext cx="6487985" cy="6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>
              <a:buFont typeface="MS Gothic" panose="020B0609070205080204" pitchFamily="49" charset="-128"/>
              <a:buChar char="▸"/>
            </a:pPr>
            <a:r>
              <a:rPr lang="en-US" dirty="0" smtClean="0"/>
              <a:t>Fix</a:t>
            </a:r>
            <a:r>
              <a:rPr lang="en-US" dirty="0"/>
              <a:t>, G. M., VanDeusen Lukas, C., Bolton, R. E., Hill, J. N., Mueller, N., LaVela, S. L., &amp; Bokhour, B. G. (2018). </a:t>
            </a:r>
            <a:r>
              <a:rPr lang="en-US" dirty="0" smtClean="0"/>
              <a:t>Patient-centered </a:t>
            </a:r>
            <a:r>
              <a:rPr lang="en-US" dirty="0"/>
              <a:t>care is a way of doing things: How healthcare employees conceptualize </a:t>
            </a:r>
            <a:r>
              <a:rPr lang="en-US" dirty="0" smtClean="0"/>
              <a:t>patient-centered </a:t>
            </a:r>
            <a:r>
              <a:rPr lang="en-US" dirty="0"/>
              <a:t>care. </a:t>
            </a:r>
            <a:r>
              <a:rPr lang="en-US" i="1" dirty="0"/>
              <a:t>Health expectations : an international journal of public participation in health care and health policy</a:t>
            </a:r>
            <a:r>
              <a:rPr lang="en-US" dirty="0"/>
              <a:t>, </a:t>
            </a:r>
            <a:r>
              <a:rPr lang="en-US" i="1" dirty="0"/>
              <a:t>21</a:t>
            </a:r>
            <a:r>
              <a:rPr lang="en-US" dirty="0"/>
              <a:t>(1), 300–307. </a:t>
            </a:r>
            <a:r>
              <a:rPr lang="en-US" dirty="0" smtClean="0"/>
              <a:t>Doi: </a:t>
            </a:r>
            <a:r>
              <a:rPr lang="en-US" dirty="0" smtClean="0">
                <a:hlinkClick r:id="rId3"/>
              </a:rPr>
              <a:t>10.1111/hex.12615</a:t>
            </a:r>
            <a:endParaRPr lang="en-US" dirty="0" smtClean="0"/>
          </a:p>
          <a:p>
            <a:pPr marL="171450" lvl="0" indent="-171450" algn="l">
              <a:buFont typeface="MS Gothic" panose="020B0609070205080204" pitchFamily="49" charset="-128"/>
              <a:buChar char="▸"/>
            </a:pPr>
            <a:endParaRPr lang="en-US" dirty="0" smtClean="0"/>
          </a:p>
          <a:p>
            <a:pPr marL="171450" indent="-171450" algn="l">
              <a:buFont typeface="MS Gothic" panose="020B0609070205080204" pitchFamily="49" charset="-128"/>
              <a:buChar char="▸"/>
            </a:pPr>
            <a:r>
              <a:rPr lang="en-US" dirty="0" smtClean="0"/>
              <a:t>Heath, S. (2019). </a:t>
            </a:r>
            <a:r>
              <a:rPr lang="en-US" dirty="0"/>
              <a:t>5 Patient-Centered Strategies to Improve Patient </a:t>
            </a:r>
            <a:r>
              <a:rPr lang="en-US" dirty="0" smtClean="0"/>
              <a:t>Safety. Patient Engagement Hit. Retrieved on 9 Feb 2021 </a:t>
            </a:r>
            <a:r>
              <a:rPr lang="en-US" dirty="0"/>
              <a:t>from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patientengagementhit.com/news/5-patient-centered-strategies-to-improve-patient-safety</a:t>
            </a:r>
            <a:endParaRPr lang="en-US" dirty="0" smtClean="0"/>
          </a:p>
          <a:p>
            <a:pPr marL="171450" indent="-171450" algn="l">
              <a:buFont typeface="MS Gothic" panose="020B0609070205080204" pitchFamily="49" charset="-128"/>
              <a:buChar char="▸"/>
            </a:pPr>
            <a:endParaRPr lang="en-US" dirty="0" smtClean="0"/>
          </a:p>
          <a:p>
            <a:pPr marL="171450" lvl="0" indent="-171450" algn="l">
              <a:buFont typeface="MS Gothic" panose="020B0609070205080204" pitchFamily="49" charset="-128"/>
              <a:buChar char="▸"/>
            </a:pPr>
            <a:r>
              <a:rPr lang="en-US" dirty="0"/>
              <a:t>Vahdat, S., Hamzehgardeshi, L., Hessam, S., &amp; Hamzehgardeshi, Z. (2014). Patient involvement in health care decision making: a review. </a:t>
            </a:r>
            <a:r>
              <a:rPr lang="en-US" i="1" dirty="0"/>
              <a:t>Iranian Red Crescent medical journal</a:t>
            </a:r>
            <a:r>
              <a:rPr lang="en-US" dirty="0"/>
              <a:t>, </a:t>
            </a:r>
            <a:r>
              <a:rPr lang="en-US" i="1" dirty="0"/>
              <a:t>16</a:t>
            </a:r>
            <a:r>
              <a:rPr lang="en-US" dirty="0"/>
              <a:t>(1), e12454. </a:t>
            </a:r>
            <a:r>
              <a:rPr lang="en-US" dirty="0" smtClean="0"/>
              <a:t>D</a:t>
            </a:r>
            <a:r>
              <a:rPr lang="en-US" dirty="0" smtClean="0">
                <a:hlinkClick r:id="rId5"/>
              </a:rPr>
              <a:t>oi: 10.5812/ircmj.12454</a:t>
            </a:r>
            <a:endParaRPr lang="en-US" dirty="0" smtClean="0"/>
          </a:p>
          <a:p>
            <a:pPr marL="171450" lvl="0" indent="-171450" algn="l">
              <a:buFont typeface="MS Gothic" panose="020B0609070205080204" pitchFamily="49" charset="-128"/>
              <a:buChar char="▸"/>
            </a:pPr>
            <a:endParaRPr lang="en-US" dirty="0"/>
          </a:p>
          <a:p>
            <a:pPr marL="171450" lvl="0" indent="-171450" algn="l">
              <a:buFont typeface="MS Gothic" panose="020B0609070205080204" pitchFamily="49" charset="-128"/>
              <a:buChar char="▸"/>
            </a:pPr>
            <a:r>
              <a:rPr lang="en-US" dirty="0"/>
              <a:t>Vermeir, P., Vandijck, D., Degroote, S., Peleman, R., Verhaeghe, R., Mortier, E., Hallaert, G., Van Daele, S., Buylaert, W., &amp; Vogelaers, D. (2015). Communication in healthcare: a narrative review of the literature and practical recommendations. </a:t>
            </a:r>
            <a:r>
              <a:rPr lang="en-US" i="1" dirty="0"/>
              <a:t>International journal of clinical practice</a:t>
            </a:r>
            <a:r>
              <a:rPr lang="en-US" dirty="0"/>
              <a:t>, </a:t>
            </a:r>
            <a:r>
              <a:rPr lang="en-US" i="1" dirty="0"/>
              <a:t>69</a:t>
            </a:r>
            <a:r>
              <a:rPr lang="en-US" dirty="0"/>
              <a:t>(11), 1257–1267. </a:t>
            </a:r>
            <a:r>
              <a:rPr lang="en-US" dirty="0" smtClean="0"/>
              <a:t>Doi: </a:t>
            </a:r>
            <a:r>
              <a:rPr lang="en-US" dirty="0" smtClean="0">
                <a:hlinkClick r:id="rId6"/>
              </a:rPr>
              <a:t>10.1111/ijcp.12686</a:t>
            </a:r>
            <a:endParaRPr lang="en-US" dirty="0"/>
          </a:p>
          <a:p>
            <a:pPr marL="171450" indent="-171450" algn="l">
              <a:buFont typeface="MS Gothic" panose="020B0609070205080204" pitchFamily="49" charset="-128"/>
              <a:buChar char="▸"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ursing Capston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1F7444"/>
      </a:accent1>
      <a:accent2>
        <a:srgbClr val="434343"/>
      </a:accent2>
      <a:accent3>
        <a:srgbClr val="FBD76D"/>
      </a:accent3>
      <a:accent4>
        <a:srgbClr val="DA3030"/>
      </a:accent4>
      <a:accent5>
        <a:srgbClr val="52AC79"/>
      </a:accent5>
      <a:accent6>
        <a:srgbClr val="E0B945"/>
      </a:accent6>
      <a:hlink>
        <a:srgbClr val="2121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932</Words>
  <Application>Microsoft Office PowerPoint</Application>
  <PresentationFormat>On-screen Show (16:9)</PresentationFormat>
  <Paragraphs>62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Wingdings</vt:lpstr>
      <vt:lpstr>Arial</vt:lpstr>
      <vt:lpstr>MS Gothic</vt:lpstr>
      <vt:lpstr>Montserrat</vt:lpstr>
      <vt:lpstr>Nursing Capstone</vt:lpstr>
      <vt:lpstr>CHANGE IMPLEMENTATION  &amp; MANAGEMENT PLAN</vt:lpstr>
      <vt:lpstr>Executive Summary</vt:lpstr>
      <vt:lpstr>The Proposed Change </vt:lpstr>
      <vt:lpstr>Scope of the Proposed Change &amp; Stakeholders</vt:lpstr>
      <vt:lpstr>Communicating the change </vt:lpstr>
      <vt:lpstr>Risk mitigation plans associated with the Change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 IMPLEMENTATION  &amp; MANAGEMENT PLAN</dc:title>
  <dc:creator>USER</dc:creator>
  <cp:lastModifiedBy>USER</cp:lastModifiedBy>
  <cp:revision>13</cp:revision>
  <dcterms:modified xsi:type="dcterms:W3CDTF">2021-02-10T05:57:49Z</dcterms:modified>
</cp:coreProperties>
</file>